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3"/>
    <p:sldMasterId id="2147483648" r:id="rId4"/>
    <p:sldMasterId id="2147483671" r:id="rId5"/>
    <p:sldMasterId id="2147483674" r:id="rId6"/>
    <p:sldMasterId id="2147483687" r:id="rId7"/>
  </p:sldMasterIdLst>
  <p:notesMasterIdLst>
    <p:notesMasterId r:id="rId39"/>
  </p:notesMasterIdLst>
  <p:sldIdLst>
    <p:sldId id="953" r:id="rId8"/>
    <p:sldId id="299" r:id="rId9"/>
    <p:sldId id="962" r:id="rId10"/>
    <p:sldId id="763" r:id="rId11"/>
    <p:sldId id="994" r:id="rId12"/>
    <p:sldId id="800" r:id="rId13"/>
    <p:sldId id="798" r:id="rId14"/>
    <p:sldId id="966" r:id="rId15"/>
    <p:sldId id="963" r:id="rId16"/>
    <p:sldId id="974" r:id="rId17"/>
    <p:sldId id="989" r:id="rId18"/>
    <p:sldId id="954" r:id="rId19"/>
    <p:sldId id="960" r:id="rId20"/>
    <p:sldId id="981" r:id="rId21"/>
    <p:sldId id="990" r:id="rId22"/>
    <p:sldId id="987" r:id="rId23"/>
    <p:sldId id="988" r:id="rId24"/>
    <p:sldId id="986" r:id="rId25"/>
    <p:sldId id="982" r:id="rId26"/>
    <p:sldId id="784" r:id="rId27"/>
    <p:sldId id="790" r:id="rId28"/>
    <p:sldId id="785" r:id="rId29"/>
    <p:sldId id="965" r:id="rId30"/>
    <p:sldId id="967" r:id="rId31"/>
    <p:sldId id="969" r:id="rId32"/>
    <p:sldId id="991" r:id="rId33"/>
    <p:sldId id="968" r:id="rId34"/>
    <p:sldId id="971" r:id="rId35"/>
    <p:sldId id="993" r:id="rId36"/>
    <p:sldId id="801" r:id="rId37"/>
    <p:sldId id="278" r:id="rId3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E410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8B4CA2-DFDF-4B97-8F4D-6261BA320C84}" v="1" dt="2021-05-08T14:18:07.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snapToObjects="1">
      <p:cViewPr varScale="1">
        <p:scale>
          <a:sx n="136" d="100"/>
          <a:sy n="136" d="100"/>
        </p:scale>
        <p:origin x="138" y="11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notesMaster" Target="notesMasters/notesMaster1.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heme" Target="theme/theme1.xml"/><Relationship Id="rId7" Type="http://schemas.openxmlformats.org/officeDocument/2006/relationships/slideMaster" Target="slideMasters/slideMaster5.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presProps" Target="presProps.xml"/><Relationship Id="rId5"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microsoft.com/office/2015/10/relationships/revisionInfo" Target="revisionInfo.xml"/><Relationship Id="rId4" Type="http://schemas.openxmlformats.org/officeDocument/2006/relationships/slideMaster" Target="slideMasters/slideMaster2.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ableStyles" Target="tableStyles.xml"/><Relationship Id="rId8" Type="http://schemas.openxmlformats.org/officeDocument/2006/relationships/slide" Target="slides/slide1.xml"/><Relationship Id="rId3"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5DD39A-AE13-44E0-BE19-53C4B960AAA3}" type="datetimeFigureOut">
              <a:rPr lang="en-US" smtClean="0"/>
              <a:t>5/10/2021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FEF59F-69FB-489A-B3D9-8875B0ED7EB6}" type="slidenum">
              <a:rPr lang="en-US" smtClean="0"/>
              <a:t>‹#›</a:t>
            </a:fld>
            <a:endParaRPr lang="en-US"/>
          </a:p>
        </p:txBody>
      </p:sp>
    </p:spTree>
    <p:extLst>
      <p:ext uri="{BB962C8B-B14F-4D97-AF65-F5344CB8AC3E}">
        <p14:creationId xmlns:p14="http://schemas.microsoft.com/office/powerpoint/2010/main" val="129890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196E206-3F9E-4145-8839-1887E15AED16}"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7EFBC697-CB47-4448-AF01-99AE9C698DC4}"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mn-cs"/>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839D87F-CE59-43DF-BE89-B386737C4181}" type="slidenum">
              <a:rPr lang="en-US" altLang="en-US" smtClean="0">
                <a:latin typeface="Arial" panose="020B0604020202020204" pitchFamily="34" charset="0"/>
              </a:rPr>
              <a:pPr/>
              <a:t>14</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839D87F-CE59-43DF-BE89-B386737C4181}" type="slidenum">
              <a:rPr lang="en-US" altLang="en-US" smtClean="0">
                <a:latin typeface="Arial" panose="020B0604020202020204" pitchFamily="34" charset="0"/>
              </a:rPr>
              <a:pPr/>
              <a:t>15</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441401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839D87F-CE59-43DF-BE89-B386737C4181}" type="slidenum">
              <a:rPr lang="en-US" altLang="en-US" smtClean="0">
                <a:latin typeface="Arial" panose="020B0604020202020204" pitchFamily="34" charset="0"/>
              </a:rPr>
              <a:pPr/>
              <a:t>16</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1541138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839D87F-CE59-43DF-BE89-B386737C4181}" type="slidenum">
              <a:rPr lang="en-US" altLang="en-US" smtClean="0">
                <a:latin typeface="Arial" panose="020B0604020202020204" pitchFamily="34" charset="0"/>
              </a:rPr>
              <a:pPr/>
              <a:t>17</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1152077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839D87F-CE59-43DF-BE89-B386737C4181}" type="slidenum">
              <a:rPr lang="en-US" altLang="en-US" smtClean="0">
                <a:latin typeface="Arial" panose="020B0604020202020204" pitchFamily="34" charset="0"/>
              </a:rPr>
              <a:pPr/>
              <a:t>18</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999839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3CB4BB5-8BDA-4A71-98DB-EBF49618F143}" type="slidenum">
              <a:rPr lang="en-US" altLang="en-US" smtClean="0">
                <a:latin typeface="Arial" panose="020B0604020202020204" pitchFamily="34" charset="0"/>
              </a:rPr>
              <a:pPr/>
              <a:t>19</a:t>
            </a:fld>
            <a:endParaRPr lang="en-US" altLang="en-US">
              <a:latin typeface="Arial" panose="020B0604020202020204" pitchFamily="34" charset="0"/>
            </a:endParaRPr>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92179-49F8-43CF-BF00-5960C382394E}" type="slidenum">
              <a:rPr kumimoji="0" lang="en-US" sz="1200" b="0" i="0" u="none" strike="noStrike" kern="1200" cap="none" spc="0" normalizeH="0" baseline="0" noProof="0" smtClean="0">
                <a:ln>
                  <a:noFill/>
                </a:ln>
                <a:solidFill>
                  <a:prstClr val="black"/>
                </a:solidFill>
                <a:effectLst/>
                <a:uLnTx/>
                <a:uFillTx/>
                <a:latin typeface="Calibri"/>
                <a:ea typeface="MS PGothic" panose="020B0600070205080204" pitchFamily="34" charset="-128"/>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59851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92179-49F8-43CF-BF00-5960C382394E}" type="slidenum">
              <a:rPr kumimoji="0" lang="en-US" sz="1200" b="0" i="0" u="none" strike="noStrike" kern="1200" cap="none" spc="0" normalizeH="0" baseline="0" noProof="0" smtClean="0">
                <a:ln>
                  <a:noFill/>
                </a:ln>
                <a:solidFill>
                  <a:prstClr val="black"/>
                </a:solidFill>
                <a:effectLst/>
                <a:uLnTx/>
                <a:uFillTx/>
                <a:latin typeface="Calibri"/>
                <a:ea typeface="MS PGothic" panose="020B0600070205080204" pitchFamily="34" charset="-128"/>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1893232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92179-49F8-43CF-BF00-5960C382394E}" type="slidenum">
              <a:rPr kumimoji="0" lang="en-US" sz="1200" b="0" i="0" u="none" strike="noStrike" kern="1200" cap="none" spc="0" normalizeH="0" baseline="0" noProof="0" smtClean="0">
                <a:ln>
                  <a:noFill/>
                </a:ln>
                <a:solidFill>
                  <a:prstClr val="black"/>
                </a:solidFill>
                <a:effectLst/>
                <a:uLnTx/>
                <a:uFillTx/>
                <a:latin typeface="Calibri"/>
                <a:ea typeface="MS PGothic" panose="020B0600070205080204" pitchFamily="34" charset="-128"/>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501427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92179-49F8-43CF-BF00-5960C382394E}" type="slidenum">
              <a:rPr kumimoji="0" lang="en-US" sz="1200" b="0" i="0" u="none" strike="noStrike" kern="1200" cap="none" spc="0" normalizeH="0" baseline="0" noProof="0" smtClean="0">
                <a:ln>
                  <a:noFill/>
                </a:ln>
                <a:solidFill>
                  <a:prstClr val="black"/>
                </a:solidFill>
                <a:effectLst/>
                <a:uLnTx/>
                <a:uFillTx/>
                <a:latin typeface="Calibri"/>
                <a:ea typeface="MS PGothic" panose="020B0600070205080204" pitchFamily="34" charset="-128"/>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32938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92179-49F8-43CF-BF00-5960C382394E}" type="slidenum">
              <a:rPr kumimoji="0" lang="en-US" sz="1200" b="0" i="0" u="none" strike="noStrike" kern="1200" cap="none" spc="0" normalizeH="0" baseline="0" noProof="0" smtClean="0">
                <a:ln>
                  <a:noFill/>
                </a:ln>
                <a:solidFill>
                  <a:prstClr val="black"/>
                </a:solidFill>
                <a:effectLst/>
                <a:uLnTx/>
                <a:uFillTx/>
                <a:latin typeface="Calibri"/>
                <a:ea typeface="MS PGothic" panose="020B0600070205080204" pitchFamily="34" charset="-128"/>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81910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92179-49F8-43CF-BF00-5960C382394E}" type="slidenum">
              <a:rPr kumimoji="0" lang="en-US" sz="1200" b="0" i="0" u="none" strike="noStrike" kern="1200" cap="none" spc="0" normalizeH="0" baseline="0" noProof="0" smtClean="0">
                <a:ln>
                  <a:noFill/>
                </a:ln>
                <a:solidFill>
                  <a:prstClr val="black"/>
                </a:solidFill>
                <a:effectLst/>
                <a:uLnTx/>
                <a:uFillTx/>
                <a:latin typeface="Calibri"/>
                <a:ea typeface="MS PGothic" panose="020B0600070205080204" pitchFamily="34" charset="-128"/>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3015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92179-49F8-43CF-BF00-5960C382394E}" type="slidenum">
              <a:rPr kumimoji="0" lang="en-US" sz="1200" b="0" i="0" u="none" strike="noStrike" kern="1200" cap="none" spc="0" normalizeH="0" baseline="0" noProof="0" smtClean="0">
                <a:ln>
                  <a:noFill/>
                </a:ln>
                <a:solidFill>
                  <a:prstClr val="black"/>
                </a:solidFill>
                <a:effectLst/>
                <a:uLnTx/>
                <a:uFillTx/>
                <a:latin typeface="Calibri"/>
                <a:ea typeface="MS PGothic" panose="020B0600070205080204" pitchFamily="34" charset="-128"/>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65717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F68D826-7515-4E24-8914-4FA7F54B3D6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5/10/2021</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5/10/2021</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5/10/2021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5/10/2021</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9568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dirty="0">
                <a:solidFill>
                  <a:schemeClr val="bg1"/>
                </a:solidFill>
              </a:rPr>
              <a:t>/</a:t>
            </a:r>
            <a:r>
              <a:rPr lang="en-US" b="1" baseline="0" dirty="0">
                <a:solidFill>
                  <a:schemeClr val="bg1"/>
                </a:solidFill>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dirty="0">
                <a:solidFill>
                  <a:schemeClr val="bg1"/>
                </a:solidFill>
              </a:rPr>
              <a:t>@</a:t>
            </a:r>
            <a:r>
              <a:rPr lang="en-US" b="1" baseline="0" dirty="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dirty="0">
                <a:solidFill>
                  <a:schemeClr val="bg1"/>
                </a:solidFill>
              </a:rPr>
              <a:t>@</a:t>
            </a:r>
            <a:r>
              <a:rPr lang="en-US" b="1" baseline="0" dirty="0">
                <a:solidFill>
                  <a:schemeClr val="bg1"/>
                </a:solidFill>
              </a:rPr>
              <a:t>voices4results</a:t>
            </a:r>
            <a:endParaRPr lang="en-US" b="1" dirty="0">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dirty="0">
                <a:solidFill>
                  <a:schemeClr val="bg1"/>
                </a:solidFill>
              </a:rPr>
              <a:t>www.results.org</a:t>
            </a:r>
          </a:p>
        </p:txBody>
      </p:sp>
    </p:spTree>
    <p:extLst>
      <p:ext uri="{BB962C8B-B14F-4D97-AF65-F5344CB8AC3E}">
        <p14:creationId xmlns:p14="http://schemas.microsoft.com/office/powerpoint/2010/main" val="3440572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dirty="0"/>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dirty="0"/>
              <a:t>Click to edit Master title style</a:t>
            </a:r>
          </a:p>
        </p:txBody>
      </p:sp>
    </p:spTree>
    <p:extLst>
      <p:ext uri="{BB962C8B-B14F-4D97-AF65-F5344CB8AC3E}">
        <p14:creationId xmlns:p14="http://schemas.microsoft.com/office/powerpoint/2010/main" val="91013538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5/10/2021</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971402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5/10/2021</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142846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dirty="0">
                <a:solidFill>
                  <a:schemeClr val="bg1"/>
                </a:solidFill>
              </a:rPr>
              <a:t>/</a:t>
            </a:r>
            <a:r>
              <a:rPr lang="en-US" b="1" baseline="0" dirty="0">
                <a:solidFill>
                  <a:schemeClr val="bg1"/>
                </a:solidFill>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dirty="0">
                <a:solidFill>
                  <a:schemeClr val="bg1"/>
                </a:solidFill>
              </a:rPr>
              <a:t>@</a:t>
            </a:r>
            <a:r>
              <a:rPr lang="en-US" b="1" baseline="0" dirty="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dirty="0">
                <a:solidFill>
                  <a:schemeClr val="bg1"/>
                </a:solidFill>
              </a:rPr>
              <a:t>@</a:t>
            </a:r>
            <a:r>
              <a:rPr lang="en-US" b="1" baseline="0" dirty="0">
                <a:solidFill>
                  <a:schemeClr val="bg1"/>
                </a:solidFill>
              </a:rPr>
              <a:t>voices4results</a:t>
            </a:r>
            <a:endParaRPr lang="en-US" b="1" dirty="0">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dirty="0">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5/10/2021</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247412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5/10/2021</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574804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5/10/2021</a:t>
            </a:fld>
            <a:endParaRPr lang="en-US" dirty="0"/>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9672261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5/10/2021</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0144198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8972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5/10/2021</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548841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5/10/2021</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7156241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5/10/2021</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579847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5/10/2021</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976060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552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dirty="0"/>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dirty="0"/>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dirty="0">
                <a:solidFill>
                  <a:schemeClr val="bg1"/>
                </a:solidFill>
              </a:rPr>
              <a:t>/</a:t>
            </a:r>
            <a:r>
              <a:rPr lang="en-US" b="1" baseline="0" dirty="0">
                <a:solidFill>
                  <a:schemeClr val="bg1"/>
                </a:solidFill>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dirty="0">
                <a:solidFill>
                  <a:schemeClr val="bg1"/>
                </a:solidFill>
              </a:rPr>
              <a:t>@</a:t>
            </a:r>
            <a:r>
              <a:rPr lang="en-US" b="1" baseline="0" dirty="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dirty="0">
                <a:solidFill>
                  <a:schemeClr val="bg1"/>
                </a:solidFill>
              </a:rPr>
              <a:t>@</a:t>
            </a:r>
            <a:r>
              <a:rPr lang="en-US" b="1" baseline="0" dirty="0">
                <a:solidFill>
                  <a:schemeClr val="bg1"/>
                </a:solidFill>
              </a:rPr>
              <a:t>voices4results</a:t>
            </a:r>
            <a:endParaRPr lang="en-US" b="1" dirty="0">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dirty="0">
                <a:solidFill>
                  <a:schemeClr val="bg1"/>
                </a:solidFill>
              </a:rPr>
              <a:t>www.results.org</a:t>
            </a:r>
          </a:p>
        </p:txBody>
      </p:sp>
    </p:spTree>
    <p:extLst>
      <p:ext uri="{BB962C8B-B14F-4D97-AF65-F5344CB8AC3E}">
        <p14:creationId xmlns:p14="http://schemas.microsoft.com/office/powerpoint/2010/main" val="2156877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5/10/2021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5/10/2021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5/10/2021</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5/10/2021</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5/10/2021</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5/10/2021</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8" name="Picture 7" descr="Asset 1@4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5/10/2021</a:t>
            </a:fld>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338352506"/>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5/10/2021</a:t>
            </a:fld>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dirty="0"/>
          </a:p>
        </p:txBody>
      </p:sp>
    </p:spTree>
    <p:extLst>
      <p:ext uri="{BB962C8B-B14F-4D97-AF65-F5344CB8AC3E}">
        <p14:creationId xmlns:p14="http://schemas.microsoft.com/office/powerpoint/2010/main" val="30108386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dirty="0"/>
              <a:t>Click to edit Master title style</a:t>
            </a:r>
          </a:p>
        </p:txBody>
      </p:sp>
      <p:pic>
        <p:nvPicPr>
          <p:cNvPr id="8" name="Picture 7" descr="Asset 1@4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3134452173"/>
      </p:ext>
    </p:extLst>
  </p:cSld>
  <p:clrMap bg1="lt1" tx1="dk1" bg2="lt2" tx2="dk2" accent1="accent1" accent2="accent2" accent3="accent3" accent4="accent4" accent5="accent5" accent6="accent6" hlink="hlink" folHlink="folHlink"/>
  <p:sldLayoutIdLst>
    <p:sldLayoutId id="2147483688" r:id="rId1"/>
    <p:sldLayoutId id="2147483689" r:id="rId2"/>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9.xml"/><Relationship Id="rId6" Type="http://schemas.openxmlformats.org/officeDocument/2006/relationships/image" Target="../media/image16.jpeg"/><Relationship Id="rId5" Type="http://schemas.openxmlformats.org/officeDocument/2006/relationships/image" Target="../media/image15.jpg"/><Relationship Id="rId4" Type="http://schemas.openxmlformats.org/officeDocument/2006/relationships/image" Target="../media/image14.jpg"/></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hyperlink" Target="https://www.hahriehan.com/" TargetMode="External"/><Relationship Id="rId4" Type="http://schemas.openxmlformats.org/officeDocument/2006/relationships/image" Target="../media/image18.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https://results.org/volunteers/training-webinars/" TargetMode="External"/><Relationship Id="rId2" Type="http://schemas.openxmlformats.org/officeDocument/2006/relationships/hyperlink" Target="https://results.org/volunteers/advocacy-basics/" TargetMode="External"/><Relationship Id="rId1" Type="http://schemas.openxmlformats.org/officeDocument/2006/relationships/slideLayout" Target="../slideLayouts/slideLayout5.xml"/><Relationship Id="rId5" Type="http://schemas.openxmlformats.org/officeDocument/2006/relationships/hyperlink" Target="mailto:jlinn@results.org" TargetMode="External"/><Relationship Id="rId4" Type="http://schemas.openxmlformats.org/officeDocument/2006/relationships/hyperlink" Target="https://results.org/volunteers/action-center/"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3373967"/>
            <a:ext cx="9143999"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lgn="ctr">
              <a:spcAft>
                <a:spcPts val="1200"/>
              </a:spcAft>
            </a:pPr>
            <a:r>
              <a:rPr lang="en-US" altLang="en-US" sz="2800" b="1">
                <a:solidFill>
                  <a:schemeClr val="bg1"/>
                </a:solidFill>
                <a:latin typeface="Open Sans" panose="020B0606030504020204" pitchFamily="34" charset="0"/>
                <a:ea typeface="Open Sans" panose="020B0606030504020204" pitchFamily="34" charset="0"/>
                <a:cs typeface="Open Sans" panose="020B0606030504020204" pitchFamily="34" charset="0"/>
              </a:rPr>
              <a:t>Make </a:t>
            </a:r>
            <a:r>
              <a:rPr lang="en-US" alt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the Most of your Advocacy Efforts</a:t>
            </a:r>
            <a:br>
              <a:rPr lang="en-US" altLang="en-US"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br>
            <a:endParaRPr kumimoji="0" lang="en-US" sz="1600" b="1" i="0" u="none" strike="noStrike" kern="1200" cap="none" spc="0" normalizeH="0" baseline="0" noProof="0" dirty="0">
              <a:ln>
                <a:noFill/>
              </a:ln>
              <a:solidFill>
                <a:srgbClr val="FFFF00"/>
              </a:solidFill>
              <a:effectLst/>
              <a:uLnTx/>
              <a:uFillTx/>
              <a:latin typeface="Open Sans"/>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4063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975763" y="1049441"/>
            <a:ext cx="5926516" cy="3798967"/>
          </a:xfrm>
          <a:prstGeom prst="rect">
            <a:avLst/>
          </a:prstGeom>
          <a:ln w="12700">
            <a:miter lim="400000"/>
          </a:ln>
          <a:extLst>
            <a:ext uri="{C572A759-6A51-4108-AA02-DFA0A04FC94B}">
              <ma14:wrappingTextBoxFlag xmlns:ma14="http://schemas.microsoft.com/office/mac/drawingml/2011/main" xmlns="" val="1"/>
            </a:ext>
          </a:extLst>
        </p:spPr>
      </p:pic>
      <p:sp>
        <p:nvSpPr>
          <p:cNvPr id="5" name="TextBox 4"/>
          <p:cNvSpPr txBox="1"/>
          <p:nvPr/>
        </p:nvSpPr>
        <p:spPr>
          <a:xfrm>
            <a:off x="1221383" y="4528219"/>
            <a:ext cx="1508760" cy="482055"/>
          </a:xfrm>
          <a:prstGeom prst="rect">
            <a:avLst/>
          </a:prstGeom>
          <a:noFill/>
        </p:spPr>
        <p:txBody>
          <a:bodyPr wrap="square" rtlCol="0">
            <a:spAutoFit/>
          </a:bodyPr>
          <a:lstStyle/>
          <a:p>
            <a:pPr algn="ctr" defTabSz="308063">
              <a:defRPr/>
            </a:pPr>
            <a:r>
              <a:rPr lang="en-US" sz="844" b="1" kern="0" dirty="0">
                <a:solidFill>
                  <a:srgbClr val="000000"/>
                </a:solidFill>
                <a:latin typeface="Helvetica" charset="0"/>
                <a:ea typeface="Helvetica" charset="0"/>
                <a:cs typeface="Helvetica" charset="0"/>
                <a:sym typeface="Helvetica Light"/>
              </a:rPr>
              <a:t>Source: Congressional Management Foundation, 2017</a:t>
            </a:r>
          </a:p>
        </p:txBody>
      </p:sp>
      <p:sp>
        <p:nvSpPr>
          <p:cNvPr id="2" name="TextBox 1"/>
          <p:cNvSpPr txBox="1"/>
          <p:nvPr/>
        </p:nvSpPr>
        <p:spPr>
          <a:xfrm>
            <a:off x="1278731" y="541609"/>
            <a:ext cx="6582236" cy="5087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89" tIns="26789" rIns="26789" bIns="26789" numCol="1" spcCol="38100" rtlCol="0" anchor="ctr">
            <a:spAutoFit/>
          </a:bodyPr>
          <a:lstStyle/>
          <a:p>
            <a:pPr algn="ctr" defTabSz="308063">
              <a:defRPr/>
            </a:pPr>
            <a:r>
              <a:rPr lang="en-US" sz="1477" kern="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sym typeface="Helvetica Light"/>
              </a:rPr>
              <a:t>If your member of Congress has not already come to a decision on an issue, how much influence do the following advocacy strategies have: </a:t>
            </a:r>
          </a:p>
        </p:txBody>
      </p:sp>
      <p:sp>
        <p:nvSpPr>
          <p:cNvPr id="11" name="Title 1">
            <a:extLst>
              <a:ext uri="{FF2B5EF4-FFF2-40B4-BE49-F238E27FC236}">
                <a16:creationId xmlns:a16="http://schemas.microsoft.com/office/drawing/2014/main" id="{4CB27E94-C398-4C38-AA28-F0B41CC22AEE}"/>
              </a:ext>
            </a:extLst>
          </p:cNvPr>
          <p:cNvSpPr>
            <a:spLocks noGrp="1"/>
          </p:cNvSpPr>
          <p:nvPr>
            <p:ph type="title"/>
          </p:nvPr>
        </p:nvSpPr>
        <p:spPr>
          <a:xfrm>
            <a:off x="1530955" y="69191"/>
            <a:ext cx="6172200" cy="500063"/>
          </a:xfrm>
        </p:spPr>
        <p:txBody>
          <a:bodyPr>
            <a:normAutofit fontScale="90000"/>
          </a:bodyPr>
          <a:lstStyle/>
          <a:p>
            <a:pPr>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sz="3150" b="1" dirty="0">
                <a:solidFill>
                  <a:srgbClr val="58585B"/>
                </a:solidFill>
                <a:latin typeface="Open Sans" panose="020B0606030504020204" pitchFamily="34" charset="0"/>
                <a:ea typeface="Open Sans" panose="020B0606030504020204" pitchFamily="34" charset="0"/>
                <a:cs typeface="Open Sans" panose="020B0606030504020204" pitchFamily="34" charset="0"/>
              </a:rPr>
              <a:t>Advocacy Works!</a:t>
            </a:r>
            <a:endParaRPr lang="en-US" altLang="en-US" sz="3150" dirty="0">
              <a:solidFill>
                <a:srgbClr val="58585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6">
            <a:extLst>
              <a:ext uri="{FF2B5EF4-FFF2-40B4-BE49-F238E27FC236}">
                <a16:creationId xmlns:a16="http://schemas.microsoft.com/office/drawing/2014/main" id="{103114B0-3D09-405D-B709-7CEA3925A72F}"/>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10</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8" name="Straight Connector 7">
            <a:extLst>
              <a:ext uri="{FF2B5EF4-FFF2-40B4-BE49-F238E27FC236}">
                <a16:creationId xmlns:a16="http://schemas.microsoft.com/office/drawing/2014/main" id="{BA232DDB-3A9B-4E74-8837-24A73ECDA684}"/>
              </a:ext>
            </a:extLst>
          </p:cNvPr>
          <p:cNvCxnSpPr/>
          <p:nvPr/>
        </p:nvCxnSpPr>
        <p:spPr>
          <a:xfrm>
            <a:off x="2123391" y="1371600"/>
            <a:ext cx="675118" cy="0"/>
          </a:xfrm>
          <a:prstGeom prst="line">
            <a:avLst/>
          </a:prstGeom>
          <a:ln w="31750">
            <a:solidFill>
              <a:srgbClr val="D50032"/>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EFC2DDE-1544-4E21-A812-B44057CF0848}"/>
              </a:ext>
            </a:extLst>
          </p:cNvPr>
          <p:cNvCxnSpPr>
            <a:cxnSpLocks/>
          </p:cNvCxnSpPr>
          <p:nvPr/>
        </p:nvCxnSpPr>
        <p:spPr>
          <a:xfrm>
            <a:off x="3290131" y="1591056"/>
            <a:ext cx="788824" cy="0"/>
          </a:xfrm>
          <a:prstGeom prst="line">
            <a:avLst/>
          </a:prstGeom>
          <a:ln w="31750">
            <a:solidFill>
              <a:srgbClr val="D50032"/>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39782C7-1610-48B5-BF56-ACA620357C17}"/>
              </a:ext>
            </a:extLst>
          </p:cNvPr>
          <p:cNvCxnSpPr>
            <a:cxnSpLocks/>
          </p:cNvCxnSpPr>
          <p:nvPr/>
        </p:nvCxnSpPr>
        <p:spPr>
          <a:xfrm>
            <a:off x="2640650" y="1819656"/>
            <a:ext cx="854580" cy="0"/>
          </a:xfrm>
          <a:prstGeom prst="line">
            <a:avLst/>
          </a:prstGeom>
          <a:ln w="31750">
            <a:solidFill>
              <a:srgbClr val="D50032"/>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32A10F2A-9310-449F-A57C-963900FAC34F}"/>
              </a:ext>
            </a:extLst>
          </p:cNvPr>
          <p:cNvCxnSpPr>
            <a:cxnSpLocks/>
          </p:cNvCxnSpPr>
          <p:nvPr/>
        </p:nvCxnSpPr>
        <p:spPr>
          <a:xfrm>
            <a:off x="2793050" y="2048256"/>
            <a:ext cx="793113" cy="0"/>
          </a:xfrm>
          <a:prstGeom prst="line">
            <a:avLst/>
          </a:prstGeom>
          <a:ln w="31750">
            <a:solidFill>
              <a:srgbClr val="D5003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D18258A6-972B-4415-9847-1CEE350AFBAB}"/>
              </a:ext>
            </a:extLst>
          </p:cNvPr>
          <p:cNvCxnSpPr>
            <a:cxnSpLocks/>
          </p:cNvCxnSpPr>
          <p:nvPr/>
        </p:nvCxnSpPr>
        <p:spPr>
          <a:xfrm>
            <a:off x="2123391" y="2276856"/>
            <a:ext cx="331601" cy="0"/>
          </a:xfrm>
          <a:prstGeom prst="line">
            <a:avLst/>
          </a:prstGeom>
          <a:ln w="31750">
            <a:solidFill>
              <a:srgbClr val="D50032"/>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94AC8C10-CC34-4D16-AAA7-8A86C8F2584B}"/>
              </a:ext>
            </a:extLst>
          </p:cNvPr>
          <p:cNvCxnSpPr>
            <a:cxnSpLocks/>
          </p:cNvCxnSpPr>
          <p:nvPr/>
        </p:nvCxnSpPr>
        <p:spPr>
          <a:xfrm>
            <a:off x="3688430" y="2724912"/>
            <a:ext cx="652463" cy="0"/>
          </a:xfrm>
          <a:prstGeom prst="line">
            <a:avLst/>
          </a:prstGeom>
          <a:ln w="31750">
            <a:solidFill>
              <a:srgbClr val="D5003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874952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9038" y="5029200"/>
            <a:ext cx="184731" cy="300082"/>
          </a:xfrm>
          <a:prstGeom prst="rect">
            <a:avLst/>
          </a:prstGeom>
          <a:noFill/>
        </p:spPr>
        <p:txBody>
          <a:bodyPr wrap="none" rtlCol="0">
            <a:spAutoFit/>
          </a:bodyPr>
          <a:lstStyle/>
          <a:p>
            <a:pPr defTabSz="342900">
              <a:defRPr/>
            </a:pPr>
            <a:endParaRPr lang="en-US" sz="1350" dirty="0">
              <a:solidFill>
                <a:prstClr val="black"/>
              </a:solidFill>
              <a:latin typeface="Calibri"/>
              <a:ea typeface="MS PGothic" panose="020B0600070205080204" pitchFamily="34" charset="-128"/>
            </a:endParaRPr>
          </a:p>
        </p:txBody>
      </p:sp>
      <p:sp>
        <p:nvSpPr>
          <p:cNvPr id="8" name="Title 1"/>
          <p:cNvSpPr txBox="1">
            <a:spLocks/>
          </p:cNvSpPr>
          <p:nvPr/>
        </p:nvSpPr>
        <p:spPr>
          <a:xfrm>
            <a:off x="1485900" y="9704"/>
            <a:ext cx="6172200" cy="85725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defTabSz="342900">
              <a:spcBef>
                <a:spcPts val="450"/>
              </a:spcBef>
              <a:defRPr/>
            </a:pPr>
            <a:endParaRPr lang="en-US" altLang="en-US" sz="1800" b="1" dirty="0">
              <a:solidFill>
                <a:srgbClr val="C00000"/>
              </a:solidFill>
              <a:latin typeface="Helvetica" panose="020B0604020202020204" pitchFamily="34" charset="0"/>
              <a:cs typeface="Helvetica" panose="020B0604020202020204" pitchFamily="34" charset="0"/>
            </a:endParaRPr>
          </a:p>
        </p:txBody>
      </p:sp>
      <p:sp>
        <p:nvSpPr>
          <p:cNvPr id="9" name="Rectangle 6">
            <a:extLst>
              <a:ext uri="{FF2B5EF4-FFF2-40B4-BE49-F238E27FC236}">
                <a16:creationId xmlns:a16="http://schemas.microsoft.com/office/drawing/2014/main" id="{2CA03526-C2B0-47D6-8897-9612E84C93EA}"/>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11</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4">
            <a:extLst>
              <a:ext uri="{FF2B5EF4-FFF2-40B4-BE49-F238E27FC236}">
                <a16:creationId xmlns:a16="http://schemas.microsoft.com/office/drawing/2014/main" id="{8422B939-5BAB-4D00-BD54-C45B5D27BA46}"/>
              </a:ext>
            </a:extLst>
          </p:cNvPr>
          <p:cNvSpPr>
            <a:spLocks noGrp="1"/>
          </p:cNvSpPr>
          <p:nvPr>
            <p:ph type="title"/>
          </p:nvPr>
        </p:nvSpPr>
        <p:spPr/>
        <p:txBody>
          <a:bodyPr>
            <a:normAutofit/>
          </a:bodyPr>
          <a:lstStyle/>
          <a:p>
            <a:r>
              <a:rPr lang="en-US" sz="3600" dirty="0"/>
              <a:t>If not now, when? If not you, who?</a:t>
            </a:r>
          </a:p>
        </p:txBody>
      </p:sp>
      <p:sp>
        <p:nvSpPr>
          <p:cNvPr id="6" name="TextBox 5">
            <a:extLst>
              <a:ext uri="{FF2B5EF4-FFF2-40B4-BE49-F238E27FC236}">
                <a16:creationId xmlns:a16="http://schemas.microsoft.com/office/drawing/2014/main" id="{B2E9CBB0-564B-49C2-A0AB-727BE6B64A19}"/>
              </a:ext>
            </a:extLst>
          </p:cNvPr>
          <p:cNvSpPr txBox="1"/>
          <p:nvPr/>
        </p:nvSpPr>
        <p:spPr>
          <a:xfrm>
            <a:off x="457199" y="1259504"/>
            <a:ext cx="8257735" cy="3318986"/>
          </a:xfrm>
          <a:prstGeom prst="rect">
            <a:avLst/>
          </a:prstGeom>
          <a:noFill/>
        </p:spPr>
        <p:txBody>
          <a:bodyPr wrap="square" rtlCol="0">
            <a:spAutoFit/>
          </a:bodyPr>
          <a:lstStyle/>
          <a:p>
            <a:pPr marL="285750" indent="-285750">
              <a:lnSpc>
                <a:spcPct val="114000"/>
              </a:lnSpc>
              <a:spcAft>
                <a:spcPts val="1200"/>
              </a:spcAft>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Who understands the mental health needs of students better than you?</a:t>
            </a:r>
          </a:p>
          <a:p>
            <a:pPr marL="285750" indent="-285750">
              <a:lnSpc>
                <a:spcPct val="114000"/>
              </a:lnSpc>
              <a:spcAft>
                <a:spcPts val="1200"/>
              </a:spcAft>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Who knows the tools needed to help kids navigate these challenges better than you?</a:t>
            </a:r>
          </a:p>
          <a:p>
            <a:pPr marL="285750" indent="-285750">
              <a:lnSpc>
                <a:spcPct val="114000"/>
              </a:lnSpc>
              <a:spcAft>
                <a:spcPts val="1200"/>
              </a:spcAft>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Who is equipped to advocate for children better than you?</a:t>
            </a:r>
            <a:endParaRPr lang="en-US" sz="2800" dirty="0"/>
          </a:p>
        </p:txBody>
      </p:sp>
    </p:spTree>
    <p:extLst>
      <p:ext uri="{BB962C8B-B14F-4D97-AF65-F5344CB8AC3E}">
        <p14:creationId xmlns:p14="http://schemas.microsoft.com/office/powerpoint/2010/main" val="129195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27314" y="248387"/>
            <a:ext cx="6949738" cy="452664"/>
          </a:xfrm>
        </p:spPr>
        <p:txBody>
          <a:bodyPr>
            <a:noAutofit/>
          </a:bodyPr>
          <a:lstStyle/>
          <a:p>
            <a:pPr eaLnBrk="1" hangingPunct="1"/>
            <a:r>
              <a:rPr lang="en-US" altLang="en-US" sz="26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Influencing Lawmakers – How Do You Do It?</a:t>
            </a:r>
          </a:p>
        </p:txBody>
      </p:sp>
      <p:sp>
        <p:nvSpPr>
          <p:cNvPr id="13315" name="Rectangle 3"/>
          <p:cNvSpPr>
            <a:spLocks noGrp="1" noChangeArrowheads="1"/>
          </p:cNvSpPr>
          <p:nvPr>
            <p:ph sz="quarter" idx="1"/>
          </p:nvPr>
        </p:nvSpPr>
        <p:spPr>
          <a:xfrm>
            <a:off x="1066800" y="683361"/>
            <a:ext cx="7010400" cy="4216117"/>
          </a:xfrm>
        </p:spPr>
        <p:txBody>
          <a:bodyPr>
            <a:normAutofit/>
          </a:bodyPr>
          <a:lstStyle/>
          <a:p>
            <a:pPr marL="0" indent="0" algn="ctr">
              <a:lnSpc>
                <a:spcPct val="134000"/>
              </a:lnSpc>
              <a:spcBef>
                <a:spcPct val="0"/>
              </a:spcBef>
              <a:buNone/>
              <a:defRPr/>
            </a:pPr>
            <a:r>
              <a:rPr lang="en-US" altLang="en-US" sz="20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How do RESULTS volunteers influence members of Congress?</a:t>
            </a:r>
          </a:p>
          <a:p>
            <a:pPr marL="0" indent="0" algn="ctr">
              <a:lnSpc>
                <a:spcPct val="134000"/>
              </a:lnSpc>
              <a:spcBef>
                <a:spcPct val="0"/>
              </a:spcBef>
              <a:buNone/>
              <a:defRPr/>
            </a:pPr>
            <a:r>
              <a:rPr lang="en-US" altLang="en-US" sz="2000" dirty="0">
                <a:solidFill>
                  <a:srgbClr val="D50032"/>
                </a:solidFill>
                <a:latin typeface="Open Sans" panose="020B0606030504020204" pitchFamily="34" charset="0"/>
                <a:ea typeface="Open Sans" panose="020B0606030504020204" pitchFamily="34" charset="0"/>
                <a:cs typeface="Open Sans" panose="020B0606030504020204" pitchFamily="34" charset="0"/>
              </a:rPr>
              <a:t>Sending e-mails</a:t>
            </a:r>
          </a:p>
          <a:p>
            <a:pPr marL="0" indent="0" algn="ctr">
              <a:lnSpc>
                <a:spcPct val="134000"/>
              </a:lnSpc>
              <a:spcBef>
                <a:spcPct val="0"/>
              </a:spcBef>
              <a:buNone/>
              <a:defRPr/>
            </a:pPr>
            <a:r>
              <a:rPr lang="en-US" altLang="en-US" sz="2000" dirty="0">
                <a:solidFill>
                  <a:srgbClr val="D50032"/>
                </a:solidFill>
                <a:latin typeface="Open Sans" panose="020B0606030504020204" pitchFamily="34" charset="0"/>
                <a:ea typeface="Open Sans" panose="020B0606030504020204" pitchFamily="34" charset="0"/>
                <a:cs typeface="Open Sans" panose="020B0606030504020204" pitchFamily="34" charset="0"/>
              </a:rPr>
              <a:t>Writing letters (harder now)</a:t>
            </a:r>
          </a:p>
          <a:p>
            <a:pPr marL="0" indent="0" algn="ctr">
              <a:lnSpc>
                <a:spcPct val="134000"/>
              </a:lnSpc>
              <a:spcBef>
                <a:spcPct val="0"/>
              </a:spcBef>
              <a:buNone/>
              <a:defRPr/>
            </a:pPr>
            <a:r>
              <a:rPr lang="en-US" altLang="en-US" sz="2000" dirty="0">
                <a:solidFill>
                  <a:srgbClr val="D50032"/>
                </a:solidFill>
                <a:latin typeface="Open Sans" panose="020B0606030504020204" pitchFamily="34" charset="0"/>
                <a:ea typeface="Open Sans" panose="020B0606030504020204" pitchFamily="34" charset="0"/>
                <a:cs typeface="Open Sans" panose="020B0606030504020204" pitchFamily="34" charset="0"/>
              </a:rPr>
              <a:t>Making phone calls</a:t>
            </a:r>
          </a:p>
          <a:p>
            <a:pPr marL="0" indent="0" algn="ctr">
              <a:lnSpc>
                <a:spcPct val="134000"/>
              </a:lnSpc>
              <a:spcBef>
                <a:spcPct val="0"/>
              </a:spcBef>
              <a:buNone/>
              <a:defRPr/>
            </a:pPr>
            <a:r>
              <a:rPr lang="en-US" altLang="en-US" sz="2000" dirty="0">
                <a:solidFill>
                  <a:srgbClr val="D50032"/>
                </a:solidFill>
                <a:latin typeface="Open Sans" panose="020B0606030504020204" pitchFamily="34" charset="0"/>
                <a:ea typeface="Open Sans" panose="020B0606030504020204" pitchFamily="34" charset="0"/>
                <a:cs typeface="Open Sans" panose="020B0606030504020204" pitchFamily="34" charset="0"/>
              </a:rPr>
              <a:t>Generating media</a:t>
            </a:r>
          </a:p>
          <a:p>
            <a:pPr marL="0" indent="0" algn="ctr">
              <a:lnSpc>
                <a:spcPct val="134000"/>
              </a:lnSpc>
              <a:spcBef>
                <a:spcPct val="0"/>
              </a:spcBef>
              <a:buNone/>
              <a:defRPr/>
            </a:pPr>
            <a:r>
              <a:rPr lang="en-US" altLang="en-US" sz="2000" dirty="0">
                <a:solidFill>
                  <a:srgbClr val="D50032"/>
                </a:solidFill>
                <a:latin typeface="Open Sans" panose="020B0606030504020204" pitchFamily="34" charset="0"/>
                <a:ea typeface="Open Sans" panose="020B0606030504020204" pitchFamily="34" charset="0"/>
                <a:cs typeface="Open Sans" panose="020B0606030504020204" pitchFamily="34" charset="0"/>
              </a:rPr>
              <a:t>Getting to know policy aides and schedulers</a:t>
            </a:r>
          </a:p>
          <a:p>
            <a:pPr marL="0" indent="0" algn="ctr">
              <a:lnSpc>
                <a:spcPct val="134000"/>
              </a:lnSpc>
              <a:spcBef>
                <a:spcPct val="0"/>
              </a:spcBef>
              <a:buNone/>
              <a:defRPr/>
            </a:pPr>
            <a:r>
              <a:rPr lang="en-US" altLang="en-US" sz="2000" dirty="0">
                <a:solidFill>
                  <a:srgbClr val="D50032"/>
                </a:solidFill>
                <a:latin typeface="Open Sans" panose="020B0606030504020204" pitchFamily="34" charset="0"/>
                <a:ea typeface="Open Sans" panose="020B0606030504020204" pitchFamily="34" charset="0"/>
                <a:cs typeface="Open Sans" panose="020B0606030504020204" pitchFamily="34" charset="0"/>
              </a:rPr>
              <a:t>Organizing others in your community to take action</a:t>
            </a:r>
          </a:p>
          <a:p>
            <a:pPr marL="0" indent="0" algn="ctr">
              <a:lnSpc>
                <a:spcPct val="134000"/>
              </a:lnSpc>
              <a:spcBef>
                <a:spcPct val="0"/>
              </a:spcBef>
              <a:buNone/>
              <a:defRPr/>
            </a:pPr>
            <a:r>
              <a:rPr lang="en-US" altLang="en-US" sz="24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Meeting face-to-face with members of Congress</a:t>
            </a:r>
          </a:p>
          <a:p>
            <a:pPr marL="0" indent="0" algn="ctr">
              <a:lnSpc>
                <a:spcPct val="134000"/>
              </a:lnSpc>
              <a:spcBef>
                <a:spcPct val="0"/>
              </a:spcBef>
              <a:buNone/>
              <a:defRPr/>
            </a:pPr>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a:p>
            <a:pPr marL="0" indent="0" algn="ctr">
              <a:spcBef>
                <a:spcPct val="0"/>
              </a:spcBef>
              <a:buNone/>
              <a:defRPr/>
            </a:pPr>
            <a:endParaRPr lang="en-US" altLang="en-US" sz="1350" dirty="0">
              <a:solidFill>
                <a:srgbClr val="58585B"/>
              </a:solidFill>
            </a:endParaRPr>
          </a:p>
          <a:p>
            <a:pPr marL="0" indent="0" algn="ctr">
              <a:spcBef>
                <a:spcPct val="0"/>
              </a:spcBef>
              <a:buNone/>
              <a:defRPr/>
            </a:pPr>
            <a:endParaRPr lang="en-US" altLang="en-US" sz="1350" dirty="0">
              <a:latin typeface="Helvetica" panose="020B0604020202020204" pitchFamily="34" charset="0"/>
              <a:cs typeface="Helvetica" panose="020B0604020202020204" pitchFamily="34" charset="0"/>
            </a:endParaRPr>
          </a:p>
        </p:txBody>
      </p:sp>
      <p:sp>
        <p:nvSpPr>
          <p:cNvPr id="5" name="TextBox 4"/>
          <p:cNvSpPr txBox="1">
            <a:spLocks noChangeArrowheads="1"/>
          </p:cNvSpPr>
          <p:nvPr/>
        </p:nvSpPr>
        <p:spPr bwMode="auto">
          <a:xfrm>
            <a:off x="770554" y="2296702"/>
            <a:ext cx="10262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1600" b="1" i="1" u="none" strike="noStrike" kern="1200" cap="none" spc="0" normalizeH="0" baseline="0" noProof="0" dirty="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rPr>
              <a:t>Difficulty</a:t>
            </a:r>
          </a:p>
        </p:txBody>
      </p:sp>
      <p:sp>
        <p:nvSpPr>
          <p:cNvPr id="11" name="TextBox 10"/>
          <p:cNvSpPr txBox="1">
            <a:spLocks noChangeArrowheads="1"/>
          </p:cNvSpPr>
          <p:nvPr/>
        </p:nvSpPr>
        <p:spPr bwMode="auto">
          <a:xfrm>
            <a:off x="7133681" y="2296702"/>
            <a:ext cx="10711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1600" b="1" i="1" u="none" strike="noStrike" kern="1200" cap="none" spc="0" normalizeH="0" baseline="0" noProof="0" dirty="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rPr>
              <a:t>Influence</a:t>
            </a:r>
          </a:p>
        </p:txBody>
      </p:sp>
      <p:sp>
        <p:nvSpPr>
          <p:cNvPr id="12" name="Curved Up Arrow 11"/>
          <p:cNvSpPr>
            <a:spLocks noChangeArrowheads="1"/>
          </p:cNvSpPr>
          <p:nvPr/>
        </p:nvSpPr>
        <p:spPr bwMode="auto">
          <a:xfrm rot="6408378">
            <a:off x="-800220" y="2476717"/>
            <a:ext cx="3255067" cy="1042326"/>
          </a:xfrm>
          <a:prstGeom prst="curvedUpArrow">
            <a:avLst>
              <a:gd name="adj1" fmla="val 25005"/>
              <a:gd name="adj2" fmla="val 81954"/>
              <a:gd name="adj3" fmla="val 81602"/>
            </a:avLst>
          </a:prstGeom>
          <a:gradFill rotWithShape="1">
            <a:gsLst>
              <a:gs pos="0">
                <a:srgbClr val="C3C3C5"/>
              </a:gs>
              <a:gs pos="100000">
                <a:srgbClr val="58585B"/>
              </a:gs>
            </a:gsLst>
            <a:lin ang="5400000"/>
          </a:gradFill>
          <a:ln w="9525">
            <a:solidFill>
              <a:srgbClr val="565659"/>
            </a:solidFill>
            <a:miter lim="800000"/>
            <a:headEnd/>
            <a:tailEnd/>
          </a:ln>
          <a:effectLst>
            <a:outerShdw blurRad="40000" dist="23000" dir="5400000" rotWithShape="0">
              <a:srgbClr val="808080">
                <a:alpha val="34998"/>
              </a:srgbClr>
            </a:outerShdw>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Rectangle 5">
            <a:extLst>
              <a:ext uri="{FF2B5EF4-FFF2-40B4-BE49-F238E27FC236}">
                <a16:creationId xmlns:a16="http://schemas.microsoft.com/office/drawing/2014/main" id="{53705EE3-0F09-4125-8919-3FCDE2351D1B}"/>
              </a:ext>
            </a:extLst>
          </p:cNvPr>
          <p:cNvSpPr>
            <a:spLocks noChangeArrowheads="1"/>
          </p:cNvSpPr>
          <p:nvPr/>
        </p:nvSpPr>
        <p:spPr bwMode="auto">
          <a:xfrm>
            <a:off x="0" y="21409"/>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fld id="{95BB2D1B-881B-4C36-91A0-2138573F7DA8}" type="slidenum">
              <a:rPr kumimoji="0" lang="en-US" altLang="en-US" sz="1350" b="0" i="0" u="none" strike="noStrike" kern="1200" cap="none" spc="0" normalizeH="0" baseline="0" noProof="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457200" rtl="0" eaLnBrk="1" fontAlgn="auto" latinLnBrk="0" hangingPunct="1">
                <a:lnSpc>
                  <a:spcPct val="100000"/>
                </a:lnSpc>
                <a:spcBef>
                  <a:spcPct val="0"/>
                </a:spcBef>
                <a:spcAft>
                  <a:spcPts val="0"/>
                </a:spcAft>
                <a:buClrTx/>
                <a:buSzTx/>
                <a:buFontTx/>
                <a:buNone/>
                <a:tabLst/>
                <a:defRPr/>
              </a:pPr>
              <a:t>12</a:t>
            </a:fld>
            <a:endParaRPr kumimoji="0" lang="en-US" altLang="en-US" sz="1350" b="0" i="0" u="none" strike="noStrike" kern="1200" cap="none" spc="0" normalizeH="0" baseline="0" noProof="0" dirty="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9" name="Curved Up Arrow 11">
            <a:extLst>
              <a:ext uri="{FF2B5EF4-FFF2-40B4-BE49-F238E27FC236}">
                <a16:creationId xmlns:a16="http://schemas.microsoft.com/office/drawing/2014/main" id="{2CAF38F1-AAD7-44CF-8859-6298E7AA40F2}"/>
              </a:ext>
            </a:extLst>
          </p:cNvPr>
          <p:cNvSpPr>
            <a:spLocks noChangeArrowheads="1"/>
          </p:cNvSpPr>
          <p:nvPr/>
        </p:nvSpPr>
        <p:spPr bwMode="auto">
          <a:xfrm rot="4114618" flipV="1">
            <a:off x="6517608" y="2333626"/>
            <a:ext cx="3374401" cy="1175357"/>
          </a:xfrm>
          <a:prstGeom prst="curvedUpArrow">
            <a:avLst>
              <a:gd name="adj1" fmla="val 25005"/>
              <a:gd name="adj2" fmla="val 81954"/>
              <a:gd name="adj3" fmla="val 81602"/>
            </a:avLst>
          </a:prstGeom>
          <a:gradFill rotWithShape="1">
            <a:gsLst>
              <a:gs pos="0">
                <a:srgbClr val="C3C3C5"/>
              </a:gs>
              <a:gs pos="100000">
                <a:srgbClr val="58585B"/>
              </a:gs>
            </a:gsLst>
            <a:lin ang="5400000"/>
          </a:gradFill>
          <a:ln w="9525">
            <a:solidFill>
              <a:srgbClr val="565659"/>
            </a:solidFill>
            <a:miter lim="800000"/>
            <a:headEnd/>
            <a:tailEnd/>
          </a:ln>
          <a:effectLst>
            <a:outerShdw blurRad="40000" dist="23000" dir="5400000" rotWithShape="0">
              <a:srgbClr val="808080">
                <a:alpha val="34998"/>
              </a:srgbClr>
            </a:outerShdw>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a:xfrm>
            <a:off x="1427559" y="150041"/>
            <a:ext cx="6288881" cy="494109"/>
          </a:xfrm>
        </p:spPr>
        <p:txBody>
          <a:bodyPr>
            <a:noAutofit/>
          </a:bodyPr>
          <a:lstStyle/>
          <a:p>
            <a:pPr eaLnBrk="1" hangingPunct="1"/>
            <a:r>
              <a:rPr lang="en-US" altLang="en-US" sz="30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Anyone can do a lobby meeting</a:t>
            </a:r>
          </a:p>
        </p:txBody>
      </p:sp>
      <p:pic>
        <p:nvPicPr>
          <p:cNvPr id="1026" name="Picture 2" descr="Image may contain: 2 people, people sitting, table and indoor">
            <a:extLst>
              <a:ext uri="{FF2B5EF4-FFF2-40B4-BE49-F238E27FC236}">
                <a16:creationId xmlns:a16="http://schemas.microsoft.com/office/drawing/2014/main" id="{1D4EF9A3-AF7F-464B-BBED-17CD0B61BDDA}"/>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83438" y="1387059"/>
            <a:ext cx="2831326" cy="2831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5">
            <a:extLst>
              <a:ext uri="{FF2B5EF4-FFF2-40B4-BE49-F238E27FC236}">
                <a16:creationId xmlns:a16="http://schemas.microsoft.com/office/drawing/2014/main" id="{278DE72B-6026-4F02-9A9E-3F53D022B378}"/>
              </a:ext>
            </a:extLst>
          </p:cNvPr>
          <p:cNvSpPr>
            <a:spLocks noChangeArrowheads="1"/>
          </p:cNvSpPr>
          <p:nvPr/>
        </p:nvSpPr>
        <p:spPr bwMode="auto">
          <a:xfrm>
            <a:off x="0" y="0"/>
            <a:ext cx="38343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fld id="{95BB2D1B-881B-4C36-91A0-2138573F7DA8}" type="slidenum">
              <a:rPr kumimoji="0" lang="en-US" altLang="en-US" sz="1350" b="0" i="0" u="none" strike="noStrike" kern="1200" cap="none" spc="0" normalizeH="0" baseline="0" noProof="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457200" rtl="0" eaLnBrk="1" fontAlgn="auto" latinLnBrk="0" hangingPunct="1">
                <a:lnSpc>
                  <a:spcPct val="100000"/>
                </a:lnSpc>
                <a:spcBef>
                  <a:spcPct val="0"/>
                </a:spcBef>
                <a:spcAft>
                  <a:spcPts val="0"/>
                </a:spcAft>
                <a:buClrTx/>
                <a:buSzTx/>
                <a:buFontTx/>
                <a:buNone/>
                <a:tabLst/>
                <a:defRPr/>
              </a:pPr>
              <a:t>13</a:t>
            </a:fld>
            <a:endParaRPr kumimoji="0" lang="en-US" altLang="en-US" sz="1350" b="0" i="0" u="none" strike="noStrike" kern="1200" cap="none" spc="0" normalizeH="0" baseline="0" noProof="0" dirty="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group of people posing for a photo&#10;&#10;Description automatically generated">
            <a:extLst>
              <a:ext uri="{FF2B5EF4-FFF2-40B4-BE49-F238E27FC236}">
                <a16:creationId xmlns:a16="http://schemas.microsoft.com/office/drawing/2014/main" id="{0600BCB3-3F38-4CA4-9CA3-0AF89B0C8F01}"/>
              </a:ext>
            </a:extLst>
          </p:cNvPr>
          <p:cNvPicPr>
            <a:picLocks noChangeAspect="1"/>
          </p:cNvPicPr>
          <p:nvPr/>
        </p:nvPicPr>
        <p:blipFill>
          <a:blip r:embed="rId4"/>
          <a:stretch>
            <a:fillRect/>
          </a:stretch>
        </p:blipFill>
        <p:spPr>
          <a:xfrm>
            <a:off x="3679284" y="3219329"/>
            <a:ext cx="2512033" cy="1675737"/>
          </a:xfrm>
          <a:prstGeom prst="rect">
            <a:avLst/>
          </a:prstGeom>
        </p:spPr>
      </p:pic>
      <p:pic>
        <p:nvPicPr>
          <p:cNvPr id="8" name="Picture 7" descr="A group of people sitting at a table&#10;&#10;Description automatically generated">
            <a:extLst>
              <a:ext uri="{FF2B5EF4-FFF2-40B4-BE49-F238E27FC236}">
                <a16:creationId xmlns:a16="http://schemas.microsoft.com/office/drawing/2014/main" id="{1B9CBCDB-2D9A-446C-A97B-7E4169EBBA69}"/>
              </a:ext>
            </a:extLst>
          </p:cNvPr>
          <p:cNvPicPr>
            <a:picLocks noChangeAspect="1"/>
          </p:cNvPicPr>
          <p:nvPr/>
        </p:nvPicPr>
        <p:blipFill>
          <a:blip r:embed="rId5"/>
          <a:stretch>
            <a:fillRect/>
          </a:stretch>
        </p:blipFill>
        <p:spPr>
          <a:xfrm>
            <a:off x="6655837" y="1387059"/>
            <a:ext cx="2246115" cy="3367066"/>
          </a:xfrm>
          <a:prstGeom prst="rect">
            <a:avLst/>
          </a:prstGeom>
        </p:spPr>
      </p:pic>
      <p:pic>
        <p:nvPicPr>
          <p:cNvPr id="12" name="Picture 6">
            <a:extLst>
              <a:ext uri="{FF2B5EF4-FFF2-40B4-BE49-F238E27FC236}">
                <a16:creationId xmlns:a16="http://schemas.microsoft.com/office/drawing/2014/main" id="{2A215F7A-0969-443A-95AE-930096912A1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7896" y="785091"/>
            <a:ext cx="3057728" cy="22932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a:xfrm>
            <a:off x="449943" y="107156"/>
            <a:ext cx="7237923" cy="482204"/>
          </a:xfrm>
        </p:spPr>
        <p:txBody>
          <a:bodyPr>
            <a:normAutofit fontScale="90000"/>
          </a:bodyPr>
          <a:lstStyle/>
          <a:p>
            <a:pPr eaLnBrk="1" hangingPunct="1"/>
            <a:r>
              <a:rPr lang="en-US" altLang="en-US" sz="30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Mobilizing and Organizing</a:t>
            </a:r>
          </a:p>
        </p:txBody>
      </p:sp>
      <p:sp>
        <p:nvSpPr>
          <p:cNvPr id="5" name="Slide Number Placeholder 6">
            <a:extLst>
              <a:ext uri="{FF2B5EF4-FFF2-40B4-BE49-F238E27FC236}">
                <a16:creationId xmlns:a16="http://schemas.microsoft.com/office/drawing/2014/main" id="{FCDD63E0-07C6-4E66-9DD3-13778B8F8734}"/>
              </a:ext>
            </a:extLst>
          </p:cNvPr>
          <p:cNvSpPr>
            <a:spLocks noGrp="1"/>
          </p:cNvSpPr>
          <p:nvPr>
            <p:ph type="sldNum" sz="quarter" idx="12"/>
          </p:nvPr>
        </p:nvSpPr>
        <p:spPr>
          <a:xfrm>
            <a:off x="0" y="9834"/>
            <a:ext cx="457200" cy="273844"/>
          </a:xfrm>
        </p:spPr>
        <p:txBody>
          <a:bodyPr/>
          <a:lstStyle/>
          <a:p>
            <a:fld id="{307E6868-079E-1649-B8D1-459B42CE4DE3}" type="slidenum">
              <a:rPr lang="en-US" smtClean="0"/>
              <a:t>14</a:t>
            </a:fld>
            <a:endParaRPr lang="en-US"/>
          </a:p>
        </p:txBody>
      </p:sp>
      <p:pic>
        <p:nvPicPr>
          <p:cNvPr id="1028" name="Picture 4" descr="How Organizations Develop Activists: Civic Associations ...">
            <a:extLst>
              <a:ext uri="{FF2B5EF4-FFF2-40B4-BE49-F238E27FC236}">
                <a16:creationId xmlns:a16="http://schemas.microsoft.com/office/drawing/2014/main" id="{F3AC6747-5FB6-43B0-AEC5-1FABD82FB6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3962" y="940215"/>
            <a:ext cx="2094552" cy="31615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ellesley's Hahrie Han Explores Political Motivation">
            <a:extLst>
              <a:ext uri="{FF2B5EF4-FFF2-40B4-BE49-F238E27FC236}">
                <a16:creationId xmlns:a16="http://schemas.microsoft.com/office/drawing/2014/main" id="{643B034C-C477-4582-B936-55905CE203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0521" y="876911"/>
            <a:ext cx="1694360" cy="25415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C3AE8B9-46E7-4BEE-9AE7-4ED734744102}"/>
              </a:ext>
            </a:extLst>
          </p:cNvPr>
          <p:cNvSpPr txBox="1"/>
          <p:nvPr/>
        </p:nvSpPr>
        <p:spPr>
          <a:xfrm>
            <a:off x="4531609" y="3427894"/>
            <a:ext cx="2639697" cy="738664"/>
          </a:xfrm>
          <a:prstGeom prst="rect">
            <a:avLst/>
          </a:prstGeom>
          <a:noFill/>
        </p:spPr>
        <p:txBody>
          <a:bodyPr wrap="none" rtlCol="0">
            <a:spAutoFit/>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Dr. </a:t>
            </a:r>
            <a:r>
              <a:rPr lang="en-US" sz="1400" dirty="0" err="1">
                <a:latin typeface="Open Sans" panose="020B0606030504020204" pitchFamily="34" charset="0"/>
                <a:ea typeface="Open Sans" panose="020B0606030504020204" pitchFamily="34" charset="0"/>
                <a:cs typeface="Open Sans" panose="020B0606030504020204" pitchFamily="34" charset="0"/>
              </a:rPr>
              <a:t>Hahrie</a:t>
            </a:r>
            <a:r>
              <a:rPr lang="en-US" sz="1400" dirty="0">
                <a:latin typeface="Open Sans" panose="020B0606030504020204" pitchFamily="34" charset="0"/>
                <a:ea typeface="Open Sans" panose="020B0606030504020204" pitchFamily="34" charset="0"/>
                <a:cs typeface="Open Sans" panose="020B0606030504020204" pitchFamily="34" charset="0"/>
              </a:rPr>
              <a:t> Han</a:t>
            </a:r>
          </a:p>
          <a:p>
            <a:pPr algn="ctr"/>
            <a:r>
              <a:rPr lang="en-US" sz="1400" dirty="0">
                <a:latin typeface="Open Sans" panose="020B0606030504020204" pitchFamily="34" charset="0"/>
                <a:ea typeface="Open Sans" panose="020B0606030504020204" pitchFamily="34" charset="0"/>
                <a:cs typeface="Open Sans" panose="020B0606030504020204" pitchFamily="34" charset="0"/>
              </a:rPr>
              <a:t>Johns Hopkins University</a:t>
            </a:r>
          </a:p>
          <a:p>
            <a:pPr algn="ctr"/>
            <a:r>
              <a:rPr lang="en-US" sz="1400" dirty="0">
                <a:latin typeface="Open Sans" panose="020B0606030504020204" pitchFamily="34" charset="0"/>
                <a:ea typeface="Open Sans" panose="020B0606030504020204" pitchFamily="34" charset="0"/>
                <a:cs typeface="Open Sans" panose="020B0606030504020204" pitchFamily="34" charset="0"/>
                <a:hlinkClick r:id="rId5"/>
              </a:rPr>
              <a:t>https://www.hahriehan.com/</a:t>
            </a:r>
            <a:r>
              <a:rPr lang="en-US" sz="1400" dirty="0">
                <a:latin typeface="Open Sans" panose="020B0606030504020204" pitchFamily="34" charset="0"/>
                <a:ea typeface="Open Sans" panose="020B0606030504020204" pitchFamily="34" charset="0"/>
                <a:cs typeface="Open Sans" panose="020B0606030504020204" pitchFamily="34" charset="0"/>
              </a:rPr>
              <a:t> </a:t>
            </a:r>
          </a:p>
        </p:txBody>
      </p:sp>
      <p:sp>
        <p:nvSpPr>
          <p:cNvPr id="6" name="TextBox 5">
            <a:extLst>
              <a:ext uri="{FF2B5EF4-FFF2-40B4-BE49-F238E27FC236}">
                <a16:creationId xmlns:a16="http://schemas.microsoft.com/office/drawing/2014/main" id="{0B8E3756-9EFE-4294-89B5-203EF82C6635}"/>
              </a:ext>
            </a:extLst>
          </p:cNvPr>
          <p:cNvSpPr txBox="1"/>
          <p:nvPr/>
        </p:nvSpPr>
        <p:spPr>
          <a:xfrm>
            <a:off x="1123652" y="4424757"/>
            <a:ext cx="6896696" cy="461665"/>
          </a:xfrm>
          <a:prstGeom prst="rect">
            <a:avLst/>
          </a:prstGeom>
          <a:noFill/>
        </p:spPr>
        <p:txBody>
          <a:bodyPr wrap="none" rtlCol="0">
            <a:spAutoFit/>
          </a:bodyPr>
          <a:lstStyle/>
          <a:p>
            <a:r>
              <a:rPr lang="en-US" sz="2400" b="1" dirty="0">
                <a:latin typeface="Open Sans" panose="020B0606030504020204" pitchFamily="34" charset="0"/>
                <a:ea typeface="Open Sans" panose="020B0606030504020204" pitchFamily="34" charset="0"/>
                <a:cs typeface="Open Sans" panose="020B0606030504020204" pitchFamily="34" charset="0"/>
              </a:rPr>
              <a:t>How to turn what you have into what you want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sz="quarter" idx="1"/>
          </p:nvPr>
        </p:nvSpPr>
        <p:spPr>
          <a:xfrm>
            <a:off x="229623" y="729085"/>
            <a:ext cx="8493591" cy="4212916"/>
          </a:xfrm>
        </p:spPr>
        <p:txBody>
          <a:bodyPr>
            <a:normAutofit/>
          </a:bodyPr>
          <a:lstStyle/>
          <a:p>
            <a:pPr>
              <a:lnSpc>
                <a:spcPct val="114000"/>
              </a:lnSpc>
              <a:spcBef>
                <a:spcPts val="0"/>
              </a:spcBef>
              <a:spcAft>
                <a:spcPts val="600"/>
              </a:spcAft>
            </a:pPr>
            <a:r>
              <a:rPr lang="en-US" altLang="en-US" sz="2400" b="1" dirty="0">
                <a:latin typeface="Open Sans" panose="020B0606030504020204" pitchFamily="34" charset="0"/>
                <a:ea typeface="Open Sans" panose="020B0606030504020204" pitchFamily="34" charset="0"/>
                <a:cs typeface="Open Sans" panose="020B0606030504020204" pitchFamily="34" charset="0"/>
              </a:rPr>
              <a:t>Mobilizing</a:t>
            </a: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Going wide</a:t>
            </a: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Quick, easy actions; top-down approach</a:t>
            </a: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Focus is on outcomes</a:t>
            </a:r>
          </a:p>
          <a:p>
            <a:pPr>
              <a:lnSpc>
                <a:spcPct val="114000"/>
              </a:lnSpc>
              <a:spcBef>
                <a:spcPts val="0"/>
              </a:spcBef>
              <a:spcAft>
                <a:spcPts val="600"/>
              </a:spcAft>
            </a:pPr>
            <a:r>
              <a:rPr lang="en-US" altLang="en-US" sz="2400" b="1" dirty="0">
                <a:latin typeface="Open Sans" panose="020B0606030504020204" pitchFamily="34" charset="0"/>
                <a:ea typeface="Open Sans" panose="020B0606030504020204" pitchFamily="34" charset="0"/>
                <a:cs typeface="Open Sans" panose="020B0606030504020204" pitchFamily="34" charset="0"/>
              </a:rPr>
              <a:t>Organizing</a:t>
            </a:r>
            <a:endParaRPr lang="en-US" altLang="en-US" sz="2400" dirty="0">
              <a:latin typeface="Open Sans" panose="020B0606030504020204" pitchFamily="34" charset="0"/>
              <a:ea typeface="Open Sans" panose="020B0606030504020204" pitchFamily="34" charset="0"/>
              <a:cs typeface="Open Sans" panose="020B0606030504020204" pitchFamily="34" charset="0"/>
            </a:endParaRP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Going deep</a:t>
            </a: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Actions designed to engage people and build leadership</a:t>
            </a:r>
          </a:p>
          <a:p>
            <a:pPr lvl="1">
              <a:lnSpc>
                <a:spcPct val="114000"/>
              </a:lnSpc>
              <a:spcBef>
                <a:spcPts val="0"/>
              </a:spcBef>
              <a:spcAft>
                <a:spcPts val="12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Focus is on transformation</a:t>
            </a:r>
          </a:p>
          <a:p>
            <a:pPr marL="457200" lvl="1" indent="0" algn="ctr">
              <a:lnSpc>
                <a:spcPct val="114000"/>
              </a:lnSpc>
              <a:spcBef>
                <a:spcPts val="0"/>
              </a:spcBef>
              <a:spcAft>
                <a:spcPts val="600"/>
              </a:spcAft>
              <a:buNone/>
            </a:pPr>
            <a:r>
              <a:rPr lang="en-US" altLang="en-US" b="1" i="1" dirty="0">
                <a:latin typeface="Open Sans" panose="020B0606030504020204" pitchFamily="34" charset="0"/>
                <a:ea typeface="Open Sans" panose="020B0606030504020204" pitchFamily="34" charset="0"/>
                <a:cs typeface="Open Sans" panose="020B0606030504020204" pitchFamily="34" charset="0"/>
              </a:rPr>
              <a:t>Effective organizations do both!</a:t>
            </a:r>
          </a:p>
          <a:p>
            <a:pPr lvl="1">
              <a:lnSpc>
                <a:spcPct val="134000"/>
              </a:lnSpc>
              <a:spcBef>
                <a:spcPts val="0"/>
              </a:spcBef>
              <a:spcAft>
                <a:spcPts val="600"/>
              </a:spcAft>
            </a:pPr>
            <a:endParaRPr lang="en-US" altLang="en-US" sz="1800" dirty="0">
              <a:solidFill>
                <a:srgbClr val="58585B"/>
              </a:solidFill>
              <a:highlight>
                <a:srgbClr val="00FFFF"/>
              </a:highlight>
              <a:latin typeface="Open Sans" panose="020B0606030504020204" pitchFamily="34" charset="0"/>
              <a:ea typeface="Open Sans" panose="020B0606030504020204" pitchFamily="34" charset="0"/>
              <a:cs typeface="Open Sans" panose="020B0606030504020204" pitchFamily="34" charset="0"/>
            </a:endParaRPr>
          </a:p>
        </p:txBody>
      </p:sp>
      <p:sp>
        <p:nvSpPr>
          <p:cNvPr id="67587" name="Rectangle 2"/>
          <p:cNvSpPr>
            <a:spLocks noGrp="1" noChangeArrowheads="1"/>
          </p:cNvSpPr>
          <p:nvPr>
            <p:ph type="title"/>
          </p:nvPr>
        </p:nvSpPr>
        <p:spPr>
          <a:xfrm>
            <a:off x="449943" y="107156"/>
            <a:ext cx="7237923" cy="482204"/>
          </a:xfrm>
        </p:spPr>
        <p:txBody>
          <a:bodyPr>
            <a:normAutofit fontScale="90000"/>
          </a:bodyPr>
          <a:lstStyle/>
          <a:p>
            <a:pPr eaLnBrk="1" hangingPunct="1"/>
            <a:r>
              <a:rPr lang="en-US" altLang="en-US" sz="30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Mobilizing and </a:t>
            </a:r>
            <a:r>
              <a:rPr lang="en-US" altLang="en-US" sz="3000" b="1" dirty="0" err="1">
                <a:solidFill>
                  <a:srgbClr val="D50032"/>
                </a:solidFill>
                <a:latin typeface="Open Sans" panose="020B0606030504020204" pitchFamily="34" charset="0"/>
                <a:ea typeface="Open Sans" panose="020B0606030504020204" pitchFamily="34" charset="0"/>
                <a:cs typeface="Open Sans" panose="020B0606030504020204" pitchFamily="34" charset="0"/>
              </a:rPr>
              <a:t>Organizning</a:t>
            </a:r>
            <a:endParaRPr lang="en-US" altLang="en-US" sz="3000" b="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6">
            <a:extLst>
              <a:ext uri="{FF2B5EF4-FFF2-40B4-BE49-F238E27FC236}">
                <a16:creationId xmlns:a16="http://schemas.microsoft.com/office/drawing/2014/main" id="{FCDD63E0-07C6-4E66-9DD3-13778B8F8734}"/>
              </a:ext>
            </a:extLst>
          </p:cNvPr>
          <p:cNvSpPr>
            <a:spLocks noGrp="1"/>
          </p:cNvSpPr>
          <p:nvPr>
            <p:ph type="sldNum" sz="quarter" idx="12"/>
          </p:nvPr>
        </p:nvSpPr>
        <p:spPr>
          <a:xfrm>
            <a:off x="0" y="9834"/>
            <a:ext cx="457200" cy="273844"/>
          </a:xfrm>
        </p:spPr>
        <p:txBody>
          <a:bodyPr/>
          <a:lstStyle/>
          <a:p>
            <a:fld id="{307E6868-079E-1649-B8D1-459B42CE4DE3}" type="slidenum">
              <a:rPr lang="en-US" smtClean="0"/>
              <a:t>15</a:t>
            </a:fld>
            <a:endParaRPr lang="en-US"/>
          </a:p>
        </p:txBody>
      </p:sp>
    </p:spTree>
    <p:extLst>
      <p:ext uri="{BB962C8B-B14F-4D97-AF65-F5344CB8AC3E}">
        <p14:creationId xmlns:p14="http://schemas.microsoft.com/office/powerpoint/2010/main" val="347347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fade">
                                      <p:cBhvr>
                                        <p:cTn id="7" dur="500"/>
                                        <p:tgtEl>
                                          <p:spTgt spid="67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586">
                                            <p:txEl>
                                              <p:pRg st="1" end="1"/>
                                            </p:txEl>
                                          </p:spTgt>
                                        </p:tgtEl>
                                        <p:attrNameLst>
                                          <p:attrName>style.visibility</p:attrName>
                                        </p:attrNameLst>
                                      </p:cBhvr>
                                      <p:to>
                                        <p:strVal val="visible"/>
                                      </p:to>
                                    </p:set>
                                    <p:animEffect transition="in" filter="fade">
                                      <p:cBhvr>
                                        <p:cTn id="12" dur="500"/>
                                        <p:tgtEl>
                                          <p:spTgt spid="67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7586">
                                            <p:txEl>
                                              <p:pRg st="2" end="2"/>
                                            </p:txEl>
                                          </p:spTgt>
                                        </p:tgtEl>
                                        <p:attrNameLst>
                                          <p:attrName>style.visibility</p:attrName>
                                        </p:attrNameLst>
                                      </p:cBhvr>
                                      <p:to>
                                        <p:strVal val="visible"/>
                                      </p:to>
                                    </p:set>
                                    <p:animEffect transition="in" filter="fade">
                                      <p:cBhvr>
                                        <p:cTn id="17" dur="500"/>
                                        <p:tgtEl>
                                          <p:spTgt spid="67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7586">
                                            <p:txEl>
                                              <p:pRg st="3" end="3"/>
                                            </p:txEl>
                                          </p:spTgt>
                                        </p:tgtEl>
                                        <p:attrNameLst>
                                          <p:attrName>style.visibility</p:attrName>
                                        </p:attrNameLst>
                                      </p:cBhvr>
                                      <p:to>
                                        <p:strVal val="visible"/>
                                      </p:to>
                                    </p:set>
                                    <p:animEffect transition="in" filter="fade">
                                      <p:cBhvr>
                                        <p:cTn id="22" dur="500"/>
                                        <p:tgtEl>
                                          <p:spTgt spid="67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7586">
                                            <p:txEl>
                                              <p:pRg st="4" end="4"/>
                                            </p:txEl>
                                          </p:spTgt>
                                        </p:tgtEl>
                                        <p:attrNameLst>
                                          <p:attrName>style.visibility</p:attrName>
                                        </p:attrNameLst>
                                      </p:cBhvr>
                                      <p:to>
                                        <p:strVal val="visible"/>
                                      </p:to>
                                    </p:set>
                                    <p:animEffect transition="in" filter="fade">
                                      <p:cBhvr>
                                        <p:cTn id="27" dur="500"/>
                                        <p:tgtEl>
                                          <p:spTgt spid="67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7586">
                                            <p:txEl>
                                              <p:pRg st="5" end="5"/>
                                            </p:txEl>
                                          </p:spTgt>
                                        </p:tgtEl>
                                        <p:attrNameLst>
                                          <p:attrName>style.visibility</p:attrName>
                                        </p:attrNameLst>
                                      </p:cBhvr>
                                      <p:to>
                                        <p:strVal val="visible"/>
                                      </p:to>
                                    </p:set>
                                    <p:animEffect transition="in" filter="fade">
                                      <p:cBhvr>
                                        <p:cTn id="32" dur="500"/>
                                        <p:tgtEl>
                                          <p:spTgt spid="67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7586">
                                            <p:txEl>
                                              <p:pRg st="6" end="6"/>
                                            </p:txEl>
                                          </p:spTgt>
                                        </p:tgtEl>
                                        <p:attrNameLst>
                                          <p:attrName>style.visibility</p:attrName>
                                        </p:attrNameLst>
                                      </p:cBhvr>
                                      <p:to>
                                        <p:strVal val="visible"/>
                                      </p:to>
                                    </p:set>
                                    <p:animEffect transition="in" filter="fade">
                                      <p:cBhvr>
                                        <p:cTn id="37" dur="500"/>
                                        <p:tgtEl>
                                          <p:spTgt spid="67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7586">
                                            <p:txEl>
                                              <p:pRg st="7" end="7"/>
                                            </p:txEl>
                                          </p:spTgt>
                                        </p:tgtEl>
                                        <p:attrNameLst>
                                          <p:attrName>style.visibility</p:attrName>
                                        </p:attrNameLst>
                                      </p:cBhvr>
                                      <p:to>
                                        <p:strVal val="visible"/>
                                      </p:to>
                                    </p:set>
                                    <p:animEffect transition="in" filter="fade">
                                      <p:cBhvr>
                                        <p:cTn id="42" dur="500"/>
                                        <p:tgtEl>
                                          <p:spTgt spid="67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7586">
                                            <p:txEl>
                                              <p:pRg st="8" end="8"/>
                                            </p:txEl>
                                          </p:spTgt>
                                        </p:tgtEl>
                                        <p:attrNameLst>
                                          <p:attrName>style.visibility</p:attrName>
                                        </p:attrNameLst>
                                      </p:cBhvr>
                                      <p:to>
                                        <p:strVal val="visible"/>
                                      </p:to>
                                    </p:set>
                                    <p:animEffect transition="in" filter="fade">
                                      <p:cBhvr>
                                        <p:cTn id="47" dur="500"/>
                                        <p:tgtEl>
                                          <p:spTgt spid="6758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sz="quarter" idx="1"/>
          </p:nvPr>
        </p:nvSpPr>
        <p:spPr>
          <a:xfrm>
            <a:off x="229623" y="579891"/>
            <a:ext cx="8493591" cy="4212916"/>
          </a:xfrm>
        </p:spPr>
        <p:txBody>
          <a:bodyPr>
            <a:normAutofit/>
          </a:bodyPr>
          <a:lstStyle/>
          <a:p>
            <a:pPr>
              <a:lnSpc>
                <a:spcPct val="114000"/>
              </a:lnSpc>
              <a:spcBef>
                <a:spcPts val="0"/>
              </a:spcBef>
              <a:spcAft>
                <a:spcPts val="600"/>
              </a:spcAft>
            </a:pPr>
            <a:r>
              <a:rPr lang="en-US" altLang="en-US" sz="2400" b="1" dirty="0">
                <a:latin typeface="Open Sans" panose="020B0606030504020204" pitchFamily="34" charset="0"/>
                <a:ea typeface="Open Sans" panose="020B0606030504020204" pitchFamily="34" charset="0"/>
                <a:cs typeface="Open Sans" panose="020B0606030504020204" pitchFamily="34" charset="0"/>
              </a:rPr>
              <a:t>Relationship</a:t>
            </a: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People are transformed when they are in relationship with others</a:t>
            </a: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Design actions that put people in community together</a:t>
            </a:r>
          </a:p>
          <a:p>
            <a:pPr>
              <a:lnSpc>
                <a:spcPct val="114000"/>
              </a:lnSpc>
              <a:spcBef>
                <a:spcPts val="0"/>
              </a:spcBef>
              <a:spcAft>
                <a:spcPts val="600"/>
              </a:spcAft>
            </a:pPr>
            <a:r>
              <a:rPr lang="en-US" altLang="en-US" sz="2400" b="1" dirty="0">
                <a:latin typeface="Open Sans" panose="020B0606030504020204" pitchFamily="34" charset="0"/>
                <a:ea typeface="Open Sans" panose="020B0606030504020204" pitchFamily="34" charset="0"/>
                <a:cs typeface="Open Sans" panose="020B0606030504020204" pitchFamily="34" charset="0"/>
              </a:rPr>
              <a:t>Agency</a:t>
            </a: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Competence + Autonomy, i.e. don’t spoon feed actions</a:t>
            </a: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Give people flexibility to “make it their own”</a:t>
            </a:r>
          </a:p>
          <a:p>
            <a:pPr>
              <a:lnSpc>
                <a:spcPct val="114000"/>
              </a:lnSpc>
              <a:spcBef>
                <a:spcPts val="0"/>
              </a:spcBef>
              <a:spcAft>
                <a:spcPts val="600"/>
              </a:spcAft>
            </a:pPr>
            <a:r>
              <a:rPr lang="en-US" altLang="en-US" sz="2400" b="1" dirty="0">
                <a:latin typeface="Open Sans" panose="020B0606030504020204" pitchFamily="34" charset="0"/>
                <a:ea typeface="Open Sans" panose="020B0606030504020204" pitchFamily="34" charset="0"/>
                <a:cs typeface="Open Sans" panose="020B0606030504020204" pitchFamily="34" charset="0"/>
              </a:rPr>
              <a:t>Purpose</a:t>
            </a:r>
            <a:endParaRPr lang="en-US" altLang="en-US" sz="2400" dirty="0">
              <a:latin typeface="Open Sans" panose="020B0606030504020204" pitchFamily="34" charset="0"/>
              <a:ea typeface="Open Sans" panose="020B0606030504020204" pitchFamily="34" charset="0"/>
              <a:cs typeface="Open Sans" panose="020B0606030504020204" pitchFamily="34" charset="0"/>
            </a:endParaRP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People want to be part of something bigger than themselves</a:t>
            </a:r>
          </a:p>
          <a:p>
            <a:pPr lvl="1">
              <a:lnSpc>
                <a:spcPct val="114000"/>
              </a:lnSpc>
              <a:spcBef>
                <a:spcPts val="0"/>
              </a:spcBef>
              <a:spcAft>
                <a:spcPts val="600"/>
              </a:spcAft>
            </a:pPr>
            <a:r>
              <a:rPr lang="en-US" altLang="en-US" sz="2000" dirty="0">
                <a:latin typeface="Open Sans" panose="020B0606030504020204" pitchFamily="34" charset="0"/>
                <a:ea typeface="Open Sans" panose="020B0606030504020204" pitchFamily="34" charset="0"/>
                <a:cs typeface="Open Sans" panose="020B0606030504020204" pitchFamily="34" charset="0"/>
              </a:rPr>
              <a:t>Want to know that their time is being well spent</a:t>
            </a:r>
          </a:p>
          <a:p>
            <a:pPr lvl="1">
              <a:lnSpc>
                <a:spcPct val="134000"/>
              </a:lnSpc>
              <a:spcBef>
                <a:spcPts val="0"/>
              </a:spcBef>
              <a:spcAft>
                <a:spcPts val="600"/>
              </a:spcAft>
            </a:pPr>
            <a:endParaRPr lang="en-US" altLang="en-US" sz="1800" dirty="0">
              <a:solidFill>
                <a:srgbClr val="58585B"/>
              </a:solidFill>
              <a:highlight>
                <a:srgbClr val="00FFFF"/>
              </a:highlight>
              <a:latin typeface="Open Sans" panose="020B0606030504020204" pitchFamily="34" charset="0"/>
              <a:ea typeface="Open Sans" panose="020B0606030504020204" pitchFamily="34" charset="0"/>
              <a:cs typeface="Open Sans" panose="020B0606030504020204" pitchFamily="34" charset="0"/>
            </a:endParaRPr>
          </a:p>
        </p:txBody>
      </p:sp>
      <p:sp>
        <p:nvSpPr>
          <p:cNvPr id="67587" name="Rectangle 2"/>
          <p:cNvSpPr>
            <a:spLocks noGrp="1" noChangeArrowheads="1"/>
          </p:cNvSpPr>
          <p:nvPr>
            <p:ph type="title"/>
          </p:nvPr>
        </p:nvSpPr>
        <p:spPr>
          <a:xfrm>
            <a:off x="449943" y="107156"/>
            <a:ext cx="7237923" cy="482204"/>
          </a:xfrm>
        </p:spPr>
        <p:txBody>
          <a:bodyPr>
            <a:normAutofit fontScale="90000"/>
          </a:bodyPr>
          <a:lstStyle/>
          <a:p>
            <a:pPr eaLnBrk="1" hangingPunct="1"/>
            <a:r>
              <a:rPr lang="en-US" altLang="en-US" sz="30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Engaging People in Action</a:t>
            </a:r>
          </a:p>
        </p:txBody>
      </p:sp>
      <p:sp>
        <p:nvSpPr>
          <p:cNvPr id="5" name="Slide Number Placeholder 6">
            <a:extLst>
              <a:ext uri="{FF2B5EF4-FFF2-40B4-BE49-F238E27FC236}">
                <a16:creationId xmlns:a16="http://schemas.microsoft.com/office/drawing/2014/main" id="{FCDD63E0-07C6-4E66-9DD3-13778B8F8734}"/>
              </a:ext>
            </a:extLst>
          </p:cNvPr>
          <p:cNvSpPr>
            <a:spLocks noGrp="1"/>
          </p:cNvSpPr>
          <p:nvPr>
            <p:ph type="sldNum" sz="quarter" idx="12"/>
          </p:nvPr>
        </p:nvSpPr>
        <p:spPr>
          <a:xfrm>
            <a:off x="0" y="9834"/>
            <a:ext cx="457200" cy="273844"/>
          </a:xfrm>
        </p:spPr>
        <p:txBody>
          <a:bodyPr/>
          <a:lstStyle/>
          <a:p>
            <a:fld id="{307E6868-079E-1649-B8D1-459B42CE4DE3}" type="slidenum">
              <a:rPr lang="en-US" smtClean="0"/>
              <a:t>16</a:t>
            </a:fld>
            <a:endParaRPr lang="en-US"/>
          </a:p>
        </p:txBody>
      </p:sp>
    </p:spTree>
    <p:extLst>
      <p:ext uri="{BB962C8B-B14F-4D97-AF65-F5344CB8AC3E}">
        <p14:creationId xmlns:p14="http://schemas.microsoft.com/office/powerpoint/2010/main" val="260990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fade">
                                      <p:cBhvr>
                                        <p:cTn id="7" dur="500"/>
                                        <p:tgtEl>
                                          <p:spTgt spid="67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586">
                                            <p:txEl>
                                              <p:pRg st="1" end="1"/>
                                            </p:txEl>
                                          </p:spTgt>
                                        </p:tgtEl>
                                        <p:attrNameLst>
                                          <p:attrName>style.visibility</p:attrName>
                                        </p:attrNameLst>
                                      </p:cBhvr>
                                      <p:to>
                                        <p:strVal val="visible"/>
                                      </p:to>
                                    </p:set>
                                    <p:animEffect transition="in" filter="fade">
                                      <p:cBhvr>
                                        <p:cTn id="12" dur="500"/>
                                        <p:tgtEl>
                                          <p:spTgt spid="6758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7586">
                                            <p:txEl>
                                              <p:pRg st="2" end="2"/>
                                            </p:txEl>
                                          </p:spTgt>
                                        </p:tgtEl>
                                        <p:attrNameLst>
                                          <p:attrName>style.visibility</p:attrName>
                                        </p:attrNameLst>
                                      </p:cBhvr>
                                      <p:to>
                                        <p:strVal val="visible"/>
                                      </p:to>
                                    </p:set>
                                    <p:animEffect transition="in" filter="fade">
                                      <p:cBhvr>
                                        <p:cTn id="15" dur="500"/>
                                        <p:tgtEl>
                                          <p:spTgt spid="6758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7586">
                                            <p:txEl>
                                              <p:pRg st="3" end="3"/>
                                            </p:txEl>
                                          </p:spTgt>
                                        </p:tgtEl>
                                        <p:attrNameLst>
                                          <p:attrName>style.visibility</p:attrName>
                                        </p:attrNameLst>
                                      </p:cBhvr>
                                      <p:to>
                                        <p:strVal val="visible"/>
                                      </p:to>
                                    </p:set>
                                    <p:animEffect transition="in" filter="fade">
                                      <p:cBhvr>
                                        <p:cTn id="20" dur="500"/>
                                        <p:tgtEl>
                                          <p:spTgt spid="6758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7586">
                                            <p:txEl>
                                              <p:pRg st="4" end="4"/>
                                            </p:txEl>
                                          </p:spTgt>
                                        </p:tgtEl>
                                        <p:attrNameLst>
                                          <p:attrName>style.visibility</p:attrName>
                                        </p:attrNameLst>
                                      </p:cBhvr>
                                      <p:to>
                                        <p:strVal val="visible"/>
                                      </p:to>
                                    </p:set>
                                    <p:animEffect transition="in" filter="fade">
                                      <p:cBhvr>
                                        <p:cTn id="25" dur="500"/>
                                        <p:tgtEl>
                                          <p:spTgt spid="67586">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67586">
                                            <p:txEl>
                                              <p:pRg st="5" end="5"/>
                                            </p:txEl>
                                          </p:spTgt>
                                        </p:tgtEl>
                                        <p:attrNameLst>
                                          <p:attrName>style.visibility</p:attrName>
                                        </p:attrNameLst>
                                      </p:cBhvr>
                                      <p:to>
                                        <p:strVal val="visible"/>
                                      </p:to>
                                    </p:set>
                                    <p:animEffect transition="in" filter="fade">
                                      <p:cBhvr>
                                        <p:cTn id="28" dur="500"/>
                                        <p:tgtEl>
                                          <p:spTgt spid="67586">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7586">
                                            <p:txEl>
                                              <p:pRg st="6" end="6"/>
                                            </p:txEl>
                                          </p:spTgt>
                                        </p:tgtEl>
                                        <p:attrNameLst>
                                          <p:attrName>style.visibility</p:attrName>
                                        </p:attrNameLst>
                                      </p:cBhvr>
                                      <p:to>
                                        <p:strVal val="visible"/>
                                      </p:to>
                                    </p:set>
                                    <p:animEffect transition="in" filter="fade">
                                      <p:cBhvr>
                                        <p:cTn id="33" dur="500"/>
                                        <p:tgtEl>
                                          <p:spTgt spid="67586">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7586">
                                            <p:txEl>
                                              <p:pRg st="7" end="7"/>
                                            </p:txEl>
                                          </p:spTgt>
                                        </p:tgtEl>
                                        <p:attrNameLst>
                                          <p:attrName>style.visibility</p:attrName>
                                        </p:attrNameLst>
                                      </p:cBhvr>
                                      <p:to>
                                        <p:strVal val="visible"/>
                                      </p:to>
                                    </p:set>
                                    <p:animEffect transition="in" filter="fade">
                                      <p:cBhvr>
                                        <p:cTn id="38" dur="500"/>
                                        <p:tgtEl>
                                          <p:spTgt spid="67586">
                                            <p:txEl>
                                              <p:pRg st="7" end="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67586">
                                            <p:txEl>
                                              <p:pRg st="8" end="8"/>
                                            </p:txEl>
                                          </p:spTgt>
                                        </p:tgtEl>
                                        <p:attrNameLst>
                                          <p:attrName>style.visibility</p:attrName>
                                        </p:attrNameLst>
                                      </p:cBhvr>
                                      <p:to>
                                        <p:strVal val="visible"/>
                                      </p:to>
                                    </p:set>
                                    <p:animEffect transition="in" filter="fade">
                                      <p:cBhvr>
                                        <p:cTn id="41" dur="500"/>
                                        <p:tgtEl>
                                          <p:spTgt spid="6758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sz="quarter" idx="1"/>
          </p:nvPr>
        </p:nvSpPr>
        <p:spPr>
          <a:xfrm>
            <a:off x="229623" y="579891"/>
            <a:ext cx="8493591" cy="4212916"/>
          </a:xfrm>
        </p:spPr>
        <p:txBody>
          <a:bodyPr>
            <a:normAutofit/>
          </a:bodyPr>
          <a:lstStyle/>
          <a:p>
            <a:pPr>
              <a:lnSpc>
                <a:spcPct val="114000"/>
              </a:lnSpc>
              <a:spcBef>
                <a:spcPts val="0"/>
              </a:spcBef>
              <a:spcAft>
                <a:spcPts val="600"/>
              </a:spcAft>
            </a:pPr>
            <a:r>
              <a:rPr lang="en-US" altLang="en-US" sz="2000" b="1" dirty="0">
                <a:latin typeface="Open Sans" panose="020B0606030504020204" pitchFamily="34" charset="0"/>
                <a:ea typeface="Open Sans" panose="020B0606030504020204" pitchFamily="34" charset="0"/>
                <a:cs typeface="Open Sans" panose="020B0606030504020204" pitchFamily="34" charset="0"/>
              </a:rPr>
              <a:t>Relationship</a:t>
            </a:r>
          </a:p>
          <a:p>
            <a:pPr lvl="1">
              <a:lnSpc>
                <a:spcPct val="11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Host webinars and trainings to bring people together</a:t>
            </a:r>
          </a:p>
          <a:p>
            <a:pPr lvl="1">
              <a:lnSpc>
                <a:spcPct val="11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Organize call-in days and lobby days centered around a theme or issue</a:t>
            </a:r>
          </a:p>
          <a:p>
            <a:pPr lvl="1">
              <a:lnSpc>
                <a:spcPct val="11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Follow up afterward to share about the experience</a:t>
            </a:r>
          </a:p>
          <a:p>
            <a:pPr>
              <a:lnSpc>
                <a:spcPct val="114000"/>
              </a:lnSpc>
              <a:spcBef>
                <a:spcPts val="0"/>
              </a:spcBef>
              <a:spcAft>
                <a:spcPts val="600"/>
              </a:spcAft>
            </a:pPr>
            <a:r>
              <a:rPr lang="en-US" altLang="en-US" sz="2000" b="1" dirty="0">
                <a:latin typeface="Open Sans" panose="020B0606030504020204" pitchFamily="34" charset="0"/>
                <a:ea typeface="Open Sans" panose="020B0606030504020204" pitchFamily="34" charset="0"/>
                <a:cs typeface="Open Sans" panose="020B0606030504020204" pitchFamily="34" charset="0"/>
              </a:rPr>
              <a:t>Agency</a:t>
            </a:r>
          </a:p>
          <a:p>
            <a:pPr lvl="1">
              <a:lnSpc>
                <a:spcPct val="11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Schedule meetings, share stories</a:t>
            </a:r>
          </a:p>
          <a:p>
            <a:pPr lvl="1">
              <a:lnSpc>
                <a:spcPct val="11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May need to hand-hold at beginning but with goal of letting go</a:t>
            </a:r>
          </a:p>
          <a:p>
            <a:pPr>
              <a:lnSpc>
                <a:spcPct val="114000"/>
              </a:lnSpc>
              <a:spcBef>
                <a:spcPts val="0"/>
              </a:spcBef>
              <a:spcAft>
                <a:spcPts val="600"/>
              </a:spcAft>
            </a:pPr>
            <a:r>
              <a:rPr lang="en-US" altLang="en-US" sz="2000" b="1" dirty="0">
                <a:latin typeface="Open Sans" panose="020B0606030504020204" pitchFamily="34" charset="0"/>
                <a:ea typeface="Open Sans" panose="020B0606030504020204" pitchFamily="34" charset="0"/>
                <a:cs typeface="Open Sans" panose="020B0606030504020204" pitchFamily="34" charset="0"/>
              </a:rPr>
              <a:t>Purpose</a:t>
            </a:r>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lvl="1">
              <a:lnSpc>
                <a:spcPct val="11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Be clear about what’s at stake</a:t>
            </a:r>
          </a:p>
          <a:p>
            <a:pPr lvl="1">
              <a:lnSpc>
                <a:spcPct val="11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Articulate your goal </a:t>
            </a:r>
            <a:r>
              <a:rPr lang="en-US" altLang="en-US" sz="1800" i="1" dirty="0">
                <a:latin typeface="Open Sans" panose="020B0606030504020204" pitchFamily="34" charset="0"/>
                <a:ea typeface="Open Sans" panose="020B0606030504020204" pitchFamily="34" charset="0"/>
                <a:cs typeface="Open Sans" panose="020B0606030504020204" pitchFamily="34" charset="0"/>
              </a:rPr>
              <a:t>and</a:t>
            </a:r>
            <a:r>
              <a:rPr lang="en-US" altLang="en-US" sz="1800" dirty="0">
                <a:latin typeface="Open Sans" panose="020B0606030504020204" pitchFamily="34" charset="0"/>
                <a:ea typeface="Open Sans" panose="020B0606030504020204" pitchFamily="34" charset="0"/>
                <a:cs typeface="Open Sans" panose="020B0606030504020204" pitchFamily="34" charset="0"/>
              </a:rPr>
              <a:t> what their role is in reaching it</a:t>
            </a:r>
          </a:p>
          <a:p>
            <a:pPr lvl="1">
              <a:lnSpc>
                <a:spcPct val="11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Keep people updated on progress</a:t>
            </a:r>
          </a:p>
          <a:p>
            <a:pPr lvl="1">
              <a:lnSpc>
                <a:spcPct val="134000"/>
              </a:lnSpc>
              <a:spcBef>
                <a:spcPts val="0"/>
              </a:spcBef>
              <a:spcAft>
                <a:spcPts val="600"/>
              </a:spcAft>
            </a:pPr>
            <a:endParaRPr lang="en-US" altLang="en-US" sz="1800" dirty="0">
              <a:solidFill>
                <a:srgbClr val="58585B"/>
              </a:solidFill>
              <a:highlight>
                <a:srgbClr val="00FFFF"/>
              </a:highlight>
              <a:latin typeface="Open Sans" panose="020B0606030504020204" pitchFamily="34" charset="0"/>
              <a:ea typeface="Open Sans" panose="020B0606030504020204" pitchFamily="34" charset="0"/>
              <a:cs typeface="Open Sans" panose="020B0606030504020204" pitchFamily="34" charset="0"/>
            </a:endParaRPr>
          </a:p>
        </p:txBody>
      </p:sp>
      <p:sp>
        <p:nvSpPr>
          <p:cNvPr id="67587" name="Rectangle 2"/>
          <p:cNvSpPr>
            <a:spLocks noGrp="1" noChangeArrowheads="1"/>
          </p:cNvSpPr>
          <p:nvPr>
            <p:ph type="title"/>
          </p:nvPr>
        </p:nvSpPr>
        <p:spPr>
          <a:xfrm>
            <a:off x="449943" y="107156"/>
            <a:ext cx="7237923" cy="482204"/>
          </a:xfrm>
        </p:spPr>
        <p:txBody>
          <a:bodyPr>
            <a:normAutofit fontScale="90000"/>
          </a:bodyPr>
          <a:lstStyle/>
          <a:p>
            <a:pPr eaLnBrk="1" hangingPunct="1"/>
            <a:r>
              <a:rPr lang="en-US" altLang="en-US" sz="30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What it looks like in practice</a:t>
            </a:r>
          </a:p>
        </p:txBody>
      </p:sp>
      <p:sp>
        <p:nvSpPr>
          <p:cNvPr id="5" name="Slide Number Placeholder 6">
            <a:extLst>
              <a:ext uri="{FF2B5EF4-FFF2-40B4-BE49-F238E27FC236}">
                <a16:creationId xmlns:a16="http://schemas.microsoft.com/office/drawing/2014/main" id="{FCDD63E0-07C6-4E66-9DD3-13778B8F8734}"/>
              </a:ext>
            </a:extLst>
          </p:cNvPr>
          <p:cNvSpPr>
            <a:spLocks noGrp="1"/>
          </p:cNvSpPr>
          <p:nvPr>
            <p:ph type="sldNum" sz="quarter" idx="12"/>
          </p:nvPr>
        </p:nvSpPr>
        <p:spPr>
          <a:xfrm>
            <a:off x="0" y="9834"/>
            <a:ext cx="457200" cy="273844"/>
          </a:xfrm>
        </p:spPr>
        <p:txBody>
          <a:bodyPr/>
          <a:lstStyle/>
          <a:p>
            <a:fld id="{307E6868-079E-1649-B8D1-459B42CE4DE3}" type="slidenum">
              <a:rPr lang="en-US" smtClean="0"/>
              <a:t>17</a:t>
            </a:fld>
            <a:endParaRPr lang="en-US"/>
          </a:p>
        </p:txBody>
      </p:sp>
    </p:spTree>
    <p:extLst>
      <p:ext uri="{BB962C8B-B14F-4D97-AF65-F5344CB8AC3E}">
        <p14:creationId xmlns:p14="http://schemas.microsoft.com/office/powerpoint/2010/main" val="146857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fade">
                                      <p:cBhvr>
                                        <p:cTn id="7" dur="500"/>
                                        <p:tgtEl>
                                          <p:spTgt spid="6758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7586">
                                            <p:txEl>
                                              <p:pRg st="1" end="1"/>
                                            </p:txEl>
                                          </p:spTgt>
                                        </p:tgtEl>
                                        <p:attrNameLst>
                                          <p:attrName>style.visibility</p:attrName>
                                        </p:attrNameLst>
                                      </p:cBhvr>
                                      <p:to>
                                        <p:strVal val="visible"/>
                                      </p:to>
                                    </p:set>
                                    <p:animEffect transition="in" filter="fade">
                                      <p:cBhvr>
                                        <p:cTn id="10" dur="500"/>
                                        <p:tgtEl>
                                          <p:spTgt spid="6758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7586">
                                            <p:txEl>
                                              <p:pRg st="2" end="2"/>
                                            </p:txEl>
                                          </p:spTgt>
                                        </p:tgtEl>
                                        <p:attrNameLst>
                                          <p:attrName>style.visibility</p:attrName>
                                        </p:attrNameLst>
                                      </p:cBhvr>
                                      <p:to>
                                        <p:strVal val="visible"/>
                                      </p:to>
                                    </p:set>
                                    <p:animEffect transition="in" filter="fade">
                                      <p:cBhvr>
                                        <p:cTn id="13" dur="500"/>
                                        <p:tgtEl>
                                          <p:spTgt spid="6758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7586">
                                            <p:txEl>
                                              <p:pRg st="3" end="3"/>
                                            </p:txEl>
                                          </p:spTgt>
                                        </p:tgtEl>
                                        <p:attrNameLst>
                                          <p:attrName>style.visibility</p:attrName>
                                        </p:attrNameLst>
                                      </p:cBhvr>
                                      <p:to>
                                        <p:strVal val="visible"/>
                                      </p:to>
                                    </p:set>
                                    <p:animEffect transition="in" filter="fade">
                                      <p:cBhvr>
                                        <p:cTn id="16" dur="500"/>
                                        <p:tgtEl>
                                          <p:spTgt spid="6758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7586">
                                            <p:txEl>
                                              <p:pRg st="4" end="4"/>
                                            </p:txEl>
                                          </p:spTgt>
                                        </p:tgtEl>
                                        <p:attrNameLst>
                                          <p:attrName>style.visibility</p:attrName>
                                        </p:attrNameLst>
                                      </p:cBhvr>
                                      <p:to>
                                        <p:strVal val="visible"/>
                                      </p:to>
                                    </p:set>
                                    <p:animEffect transition="in" filter="fade">
                                      <p:cBhvr>
                                        <p:cTn id="21" dur="500"/>
                                        <p:tgtEl>
                                          <p:spTgt spid="6758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7586">
                                            <p:txEl>
                                              <p:pRg st="5" end="5"/>
                                            </p:txEl>
                                          </p:spTgt>
                                        </p:tgtEl>
                                        <p:attrNameLst>
                                          <p:attrName>style.visibility</p:attrName>
                                        </p:attrNameLst>
                                      </p:cBhvr>
                                      <p:to>
                                        <p:strVal val="visible"/>
                                      </p:to>
                                    </p:set>
                                    <p:animEffect transition="in" filter="fade">
                                      <p:cBhvr>
                                        <p:cTn id="24" dur="500"/>
                                        <p:tgtEl>
                                          <p:spTgt spid="6758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7586">
                                            <p:txEl>
                                              <p:pRg st="6" end="6"/>
                                            </p:txEl>
                                          </p:spTgt>
                                        </p:tgtEl>
                                        <p:attrNameLst>
                                          <p:attrName>style.visibility</p:attrName>
                                        </p:attrNameLst>
                                      </p:cBhvr>
                                      <p:to>
                                        <p:strVal val="visible"/>
                                      </p:to>
                                    </p:set>
                                    <p:animEffect transition="in" filter="fade">
                                      <p:cBhvr>
                                        <p:cTn id="27" dur="500"/>
                                        <p:tgtEl>
                                          <p:spTgt spid="6758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7586">
                                            <p:txEl>
                                              <p:pRg st="7" end="7"/>
                                            </p:txEl>
                                          </p:spTgt>
                                        </p:tgtEl>
                                        <p:attrNameLst>
                                          <p:attrName>style.visibility</p:attrName>
                                        </p:attrNameLst>
                                      </p:cBhvr>
                                      <p:to>
                                        <p:strVal val="visible"/>
                                      </p:to>
                                    </p:set>
                                    <p:animEffect transition="in" filter="fade">
                                      <p:cBhvr>
                                        <p:cTn id="32" dur="500"/>
                                        <p:tgtEl>
                                          <p:spTgt spid="67586">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67586">
                                            <p:txEl>
                                              <p:pRg st="8" end="8"/>
                                            </p:txEl>
                                          </p:spTgt>
                                        </p:tgtEl>
                                        <p:attrNameLst>
                                          <p:attrName>style.visibility</p:attrName>
                                        </p:attrNameLst>
                                      </p:cBhvr>
                                      <p:to>
                                        <p:strVal val="visible"/>
                                      </p:to>
                                    </p:set>
                                    <p:animEffect transition="in" filter="fade">
                                      <p:cBhvr>
                                        <p:cTn id="35" dur="500"/>
                                        <p:tgtEl>
                                          <p:spTgt spid="67586">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67586">
                                            <p:txEl>
                                              <p:pRg st="9" end="9"/>
                                            </p:txEl>
                                          </p:spTgt>
                                        </p:tgtEl>
                                        <p:attrNameLst>
                                          <p:attrName>style.visibility</p:attrName>
                                        </p:attrNameLst>
                                      </p:cBhvr>
                                      <p:to>
                                        <p:strVal val="visible"/>
                                      </p:to>
                                    </p:set>
                                    <p:animEffect transition="in" filter="fade">
                                      <p:cBhvr>
                                        <p:cTn id="38" dur="500"/>
                                        <p:tgtEl>
                                          <p:spTgt spid="67586">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67586">
                                            <p:txEl>
                                              <p:pRg st="10" end="10"/>
                                            </p:txEl>
                                          </p:spTgt>
                                        </p:tgtEl>
                                        <p:attrNameLst>
                                          <p:attrName>style.visibility</p:attrName>
                                        </p:attrNameLst>
                                      </p:cBhvr>
                                      <p:to>
                                        <p:strVal val="visible"/>
                                      </p:to>
                                    </p:set>
                                    <p:animEffect transition="in" filter="fade">
                                      <p:cBhvr>
                                        <p:cTn id="41" dur="500"/>
                                        <p:tgtEl>
                                          <p:spTgt spid="6758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sz="quarter" idx="1"/>
          </p:nvPr>
        </p:nvSpPr>
        <p:spPr>
          <a:xfrm>
            <a:off x="229623" y="572857"/>
            <a:ext cx="8493591" cy="4212916"/>
          </a:xfrm>
        </p:spPr>
        <p:txBody>
          <a:bodyPr>
            <a:normAutofit/>
          </a:bodyPr>
          <a:lstStyle/>
          <a:p>
            <a:pPr>
              <a:lnSpc>
                <a:spcPct val="134000"/>
              </a:lnSpc>
              <a:spcBef>
                <a:spcPts val="0"/>
              </a:spcBef>
              <a:spcAft>
                <a:spcPts val="600"/>
              </a:spcAft>
            </a:pPr>
            <a:r>
              <a:rPr lang="en-US" altLang="en-US" sz="2000" b="1" dirty="0">
                <a:latin typeface="Open Sans" panose="020B0606030504020204" pitchFamily="34" charset="0"/>
                <a:ea typeface="Open Sans" panose="020B0606030504020204" pitchFamily="34" charset="0"/>
                <a:cs typeface="Open Sans" panose="020B0606030504020204" pitchFamily="34" charset="0"/>
              </a:rPr>
              <a:t>Create a sense of urgency</a:t>
            </a:r>
          </a:p>
          <a:p>
            <a:pPr lvl="1">
              <a:lnSpc>
                <a:spcPct val="13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If people don’t think it’s important now, they won’t take action</a:t>
            </a:r>
          </a:p>
          <a:p>
            <a:pPr>
              <a:lnSpc>
                <a:spcPct val="134000"/>
              </a:lnSpc>
              <a:spcBef>
                <a:spcPts val="0"/>
              </a:spcBef>
              <a:spcAft>
                <a:spcPts val="600"/>
              </a:spcAft>
            </a:pPr>
            <a:r>
              <a:rPr lang="en-US" altLang="en-US" sz="2000" b="1" dirty="0">
                <a:latin typeface="Open Sans" panose="020B0606030504020204" pitchFamily="34" charset="0"/>
                <a:ea typeface="Open Sans" panose="020B0606030504020204" pitchFamily="34" charset="0"/>
                <a:cs typeface="Open Sans" panose="020B0606030504020204" pitchFamily="34" charset="0"/>
              </a:rPr>
              <a:t>Focus on benefit, not cost</a:t>
            </a:r>
          </a:p>
          <a:p>
            <a:pPr lvl="1">
              <a:lnSpc>
                <a:spcPct val="13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It’s not how much time it will take, but how worthwhile the experience is </a:t>
            </a:r>
          </a:p>
          <a:p>
            <a:pPr>
              <a:lnSpc>
                <a:spcPct val="134000"/>
              </a:lnSpc>
              <a:spcBef>
                <a:spcPts val="0"/>
              </a:spcBef>
              <a:spcAft>
                <a:spcPts val="600"/>
              </a:spcAft>
            </a:pPr>
            <a:r>
              <a:rPr lang="en-US" altLang="en-US" sz="2000" b="1" dirty="0">
                <a:latin typeface="Open Sans" panose="020B0606030504020204" pitchFamily="34" charset="0"/>
                <a:ea typeface="Open Sans" panose="020B0606030504020204" pitchFamily="34" charset="0"/>
                <a:cs typeface="Open Sans" panose="020B0606030504020204" pitchFamily="34" charset="0"/>
              </a:rPr>
              <a:t>Solicit feedback</a:t>
            </a:r>
          </a:p>
          <a:p>
            <a:pPr lvl="1">
              <a:lnSpc>
                <a:spcPct val="13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During and after campaign, check in on people’s experience</a:t>
            </a:r>
          </a:p>
          <a:p>
            <a:pPr>
              <a:lnSpc>
                <a:spcPct val="134000"/>
              </a:lnSpc>
              <a:spcBef>
                <a:spcPts val="0"/>
              </a:spcBef>
              <a:spcAft>
                <a:spcPts val="600"/>
              </a:spcAft>
            </a:pPr>
            <a:r>
              <a:rPr lang="en-US" altLang="en-US" sz="2000" b="1" dirty="0">
                <a:latin typeface="Open Sans" panose="020B0606030504020204" pitchFamily="34" charset="0"/>
                <a:ea typeface="Open Sans" panose="020B0606030504020204" pitchFamily="34" charset="0"/>
                <a:cs typeface="Open Sans" panose="020B0606030504020204" pitchFamily="34" charset="0"/>
              </a:rPr>
              <a:t>Show gratitude</a:t>
            </a:r>
          </a:p>
          <a:p>
            <a:pPr lvl="1">
              <a:lnSpc>
                <a:spcPct val="134000"/>
              </a:lnSpc>
              <a:spcBef>
                <a:spcPts val="0"/>
              </a:spcBef>
              <a:spcAft>
                <a:spcPts val="600"/>
              </a:spcAft>
            </a:pPr>
            <a:r>
              <a:rPr lang="en-US" altLang="en-US" sz="1800" dirty="0">
                <a:latin typeface="Open Sans" panose="020B0606030504020204" pitchFamily="34" charset="0"/>
                <a:ea typeface="Open Sans" panose="020B0606030504020204" pitchFamily="34" charset="0"/>
                <a:cs typeface="Open Sans" panose="020B0606030504020204" pitchFamily="34" charset="0"/>
              </a:rPr>
              <a:t>Always thank people for their efforts</a:t>
            </a:r>
          </a:p>
          <a:p>
            <a:pPr lvl="1">
              <a:lnSpc>
                <a:spcPct val="134000"/>
              </a:lnSpc>
              <a:spcBef>
                <a:spcPts val="0"/>
              </a:spcBef>
              <a:spcAft>
                <a:spcPts val="600"/>
              </a:spcAft>
            </a:pPr>
            <a:endParaRPr lang="en-US" altLang="en-US" sz="1800" dirty="0">
              <a:solidFill>
                <a:srgbClr val="58585B"/>
              </a:solidFill>
              <a:highlight>
                <a:srgbClr val="00FFFF"/>
              </a:highlight>
              <a:latin typeface="Open Sans" panose="020B0606030504020204" pitchFamily="34" charset="0"/>
              <a:ea typeface="Open Sans" panose="020B0606030504020204" pitchFamily="34" charset="0"/>
              <a:cs typeface="Open Sans" panose="020B0606030504020204" pitchFamily="34" charset="0"/>
            </a:endParaRPr>
          </a:p>
        </p:txBody>
      </p:sp>
      <p:sp>
        <p:nvSpPr>
          <p:cNvPr id="67587" name="Rectangle 2"/>
          <p:cNvSpPr>
            <a:spLocks noGrp="1" noChangeArrowheads="1"/>
          </p:cNvSpPr>
          <p:nvPr>
            <p:ph type="title"/>
          </p:nvPr>
        </p:nvSpPr>
        <p:spPr>
          <a:xfrm>
            <a:off x="449943" y="107156"/>
            <a:ext cx="7237923" cy="482204"/>
          </a:xfrm>
        </p:spPr>
        <p:txBody>
          <a:bodyPr>
            <a:normAutofit fontScale="90000"/>
          </a:bodyPr>
          <a:lstStyle/>
          <a:p>
            <a:pPr eaLnBrk="1" hangingPunct="1"/>
            <a:r>
              <a:rPr lang="en-US" altLang="en-US" sz="30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Additional tips for success</a:t>
            </a:r>
          </a:p>
        </p:txBody>
      </p:sp>
      <p:sp>
        <p:nvSpPr>
          <p:cNvPr id="5" name="Slide Number Placeholder 6">
            <a:extLst>
              <a:ext uri="{FF2B5EF4-FFF2-40B4-BE49-F238E27FC236}">
                <a16:creationId xmlns:a16="http://schemas.microsoft.com/office/drawing/2014/main" id="{FCDD63E0-07C6-4E66-9DD3-13778B8F8734}"/>
              </a:ext>
            </a:extLst>
          </p:cNvPr>
          <p:cNvSpPr>
            <a:spLocks noGrp="1"/>
          </p:cNvSpPr>
          <p:nvPr>
            <p:ph type="sldNum" sz="quarter" idx="12"/>
          </p:nvPr>
        </p:nvSpPr>
        <p:spPr>
          <a:xfrm>
            <a:off x="0" y="9834"/>
            <a:ext cx="457200" cy="273844"/>
          </a:xfrm>
        </p:spPr>
        <p:txBody>
          <a:bodyPr/>
          <a:lstStyle/>
          <a:p>
            <a:fld id="{307E6868-079E-1649-B8D1-459B42CE4DE3}" type="slidenum">
              <a:rPr lang="en-US" smtClean="0"/>
              <a:t>18</a:t>
            </a:fld>
            <a:endParaRPr lang="en-US"/>
          </a:p>
        </p:txBody>
      </p:sp>
    </p:spTree>
    <p:extLst>
      <p:ext uri="{BB962C8B-B14F-4D97-AF65-F5344CB8AC3E}">
        <p14:creationId xmlns:p14="http://schemas.microsoft.com/office/powerpoint/2010/main" val="308936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fade">
                                      <p:cBhvr>
                                        <p:cTn id="7" dur="500"/>
                                        <p:tgtEl>
                                          <p:spTgt spid="6758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7586">
                                            <p:txEl>
                                              <p:pRg st="1" end="1"/>
                                            </p:txEl>
                                          </p:spTgt>
                                        </p:tgtEl>
                                        <p:attrNameLst>
                                          <p:attrName>style.visibility</p:attrName>
                                        </p:attrNameLst>
                                      </p:cBhvr>
                                      <p:to>
                                        <p:strVal val="visible"/>
                                      </p:to>
                                    </p:set>
                                    <p:animEffect transition="in" filter="fade">
                                      <p:cBhvr>
                                        <p:cTn id="10" dur="500"/>
                                        <p:tgtEl>
                                          <p:spTgt spid="6758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7586">
                                            <p:txEl>
                                              <p:pRg st="2" end="2"/>
                                            </p:txEl>
                                          </p:spTgt>
                                        </p:tgtEl>
                                        <p:attrNameLst>
                                          <p:attrName>style.visibility</p:attrName>
                                        </p:attrNameLst>
                                      </p:cBhvr>
                                      <p:to>
                                        <p:strVal val="visible"/>
                                      </p:to>
                                    </p:set>
                                    <p:animEffect transition="in" filter="fade">
                                      <p:cBhvr>
                                        <p:cTn id="15" dur="500"/>
                                        <p:tgtEl>
                                          <p:spTgt spid="6758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7586">
                                            <p:txEl>
                                              <p:pRg st="3" end="3"/>
                                            </p:txEl>
                                          </p:spTgt>
                                        </p:tgtEl>
                                        <p:attrNameLst>
                                          <p:attrName>style.visibility</p:attrName>
                                        </p:attrNameLst>
                                      </p:cBhvr>
                                      <p:to>
                                        <p:strVal val="visible"/>
                                      </p:to>
                                    </p:set>
                                    <p:animEffect transition="in" filter="fade">
                                      <p:cBhvr>
                                        <p:cTn id="18" dur="500"/>
                                        <p:tgtEl>
                                          <p:spTgt spid="6758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7586">
                                            <p:txEl>
                                              <p:pRg st="4" end="4"/>
                                            </p:txEl>
                                          </p:spTgt>
                                        </p:tgtEl>
                                        <p:attrNameLst>
                                          <p:attrName>style.visibility</p:attrName>
                                        </p:attrNameLst>
                                      </p:cBhvr>
                                      <p:to>
                                        <p:strVal val="visible"/>
                                      </p:to>
                                    </p:set>
                                    <p:animEffect transition="in" filter="fade">
                                      <p:cBhvr>
                                        <p:cTn id="23" dur="500"/>
                                        <p:tgtEl>
                                          <p:spTgt spid="6758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7586">
                                            <p:txEl>
                                              <p:pRg st="5" end="5"/>
                                            </p:txEl>
                                          </p:spTgt>
                                        </p:tgtEl>
                                        <p:attrNameLst>
                                          <p:attrName>style.visibility</p:attrName>
                                        </p:attrNameLst>
                                      </p:cBhvr>
                                      <p:to>
                                        <p:strVal val="visible"/>
                                      </p:to>
                                    </p:set>
                                    <p:animEffect transition="in" filter="fade">
                                      <p:cBhvr>
                                        <p:cTn id="26" dur="500"/>
                                        <p:tgtEl>
                                          <p:spTgt spid="67586">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7586">
                                            <p:txEl>
                                              <p:pRg st="6" end="6"/>
                                            </p:txEl>
                                          </p:spTgt>
                                        </p:tgtEl>
                                        <p:attrNameLst>
                                          <p:attrName>style.visibility</p:attrName>
                                        </p:attrNameLst>
                                      </p:cBhvr>
                                      <p:to>
                                        <p:strVal val="visible"/>
                                      </p:to>
                                    </p:set>
                                    <p:animEffect transition="in" filter="fade">
                                      <p:cBhvr>
                                        <p:cTn id="31" dur="500"/>
                                        <p:tgtEl>
                                          <p:spTgt spid="67586">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67586">
                                            <p:txEl>
                                              <p:pRg st="7" end="7"/>
                                            </p:txEl>
                                          </p:spTgt>
                                        </p:tgtEl>
                                        <p:attrNameLst>
                                          <p:attrName>style.visibility</p:attrName>
                                        </p:attrNameLst>
                                      </p:cBhvr>
                                      <p:to>
                                        <p:strVal val="visible"/>
                                      </p:to>
                                    </p:set>
                                    <p:animEffect transition="in" filter="fade">
                                      <p:cBhvr>
                                        <p:cTn id="34" dur="500"/>
                                        <p:tgtEl>
                                          <p:spTgt spid="6758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sz="quarter" idx="1"/>
          </p:nvPr>
        </p:nvSpPr>
        <p:spPr>
          <a:xfrm>
            <a:off x="776626" y="663802"/>
            <a:ext cx="7474745" cy="4372542"/>
          </a:xfrm>
        </p:spPr>
        <p:txBody>
          <a:bodyPr>
            <a:normAutofit/>
          </a:bodyPr>
          <a:lstStyle/>
          <a:p>
            <a:pPr>
              <a:lnSpc>
                <a:spcPct val="124000"/>
              </a:lnSpc>
              <a:spcBef>
                <a:spcPts val="0"/>
              </a:spcBef>
              <a:spcAft>
                <a:spcPts val="600"/>
              </a:spcAft>
            </a:pPr>
            <a:r>
              <a:rPr lang="en-US" altLang="en-US" sz="2700" b="1" dirty="0">
                <a:latin typeface="Open Sans" panose="020B0606030504020204" pitchFamily="34" charset="0"/>
                <a:ea typeface="Open Sans" panose="020B0606030504020204" pitchFamily="34" charset="0"/>
                <a:cs typeface="Open Sans" panose="020B0606030504020204" pitchFamily="34" charset="0"/>
              </a:rPr>
              <a:t>Practice, practice, practice</a:t>
            </a:r>
          </a:p>
          <a:p>
            <a:pPr lvl="1">
              <a:lnSpc>
                <a:spcPct val="124000"/>
              </a:lnSpc>
              <a:spcBef>
                <a:spcPts val="0"/>
              </a:spcBef>
              <a:spcAft>
                <a:spcPts val="600"/>
              </a:spcAft>
              <a:buFont typeface="Courier New" panose="02070309020205020404" pitchFamily="49" charset="0"/>
              <a:buChar char="o"/>
            </a:pPr>
            <a:r>
              <a:rPr lang="en-US" altLang="en-US" sz="2400" dirty="0">
                <a:latin typeface="Open Sans" panose="020B0606030504020204" pitchFamily="34" charset="0"/>
                <a:ea typeface="Open Sans" panose="020B0606030504020204" pitchFamily="34" charset="0"/>
                <a:cs typeface="Open Sans" panose="020B0606030504020204" pitchFamily="34" charset="0"/>
              </a:rPr>
              <a:t>Write out your part and practice (Laser Talks)</a:t>
            </a:r>
          </a:p>
          <a:p>
            <a:pPr lvl="1">
              <a:lnSpc>
                <a:spcPct val="124000"/>
              </a:lnSpc>
              <a:spcBef>
                <a:spcPts val="0"/>
              </a:spcBef>
              <a:spcAft>
                <a:spcPts val="600"/>
              </a:spcAft>
              <a:buFont typeface="Courier New" panose="02070309020205020404" pitchFamily="49" charset="0"/>
              <a:buChar char="o"/>
            </a:pPr>
            <a:r>
              <a:rPr lang="en-US" altLang="en-US" sz="2400" dirty="0">
                <a:latin typeface="Open Sans" panose="020B0606030504020204" pitchFamily="34" charset="0"/>
                <a:ea typeface="Open Sans" panose="020B0606030504020204" pitchFamily="34" charset="0"/>
                <a:cs typeface="Open Sans" panose="020B0606030504020204" pitchFamily="34" charset="0"/>
              </a:rPr>
              <a:t>If possible, gather online to practice and test technology </a:t>
            </a:r>
          </a:p>
          <a:p>
            <a:pPr lvl="1">
              <a:lnSpc>
                <a:spcPct val="124000"/>
              </a:lnSpc>
              <a:spcBef>
                <a:spcPts val="0"/>
              </a:spcBef>
              <a:spcAft>
                <a:spcPts val="600"/>
              </a:spcAft>
            </a:pPr>
            <a:r>
              <a:rPr lang="en-US" altLang="en-US" sz="2400" dirty="0">
                <a:latin typeface="Open Sans" panose="020B0606030504020204" pitchFamily="34" charset="0"/>
                <a:ea typeface="Open Sans" panose="020B0606030504020204" pitchFamily="34" charset="0"/>
                <a:cs typeface="Open Sans" panose="020B0606030504020204" pitchFamily="34" charset="0"/>
              </a:rPr>
              <a:t>Focus on cues on when to speak (facilitator important)</a:t>
            </a:r>
          </a:p>
          <a:p>
            <a:pPr lvl="1">
              <a:lnSpc>
                <a:spcPct val="124000"/>
              </a:lnSpc>
              <a:spcBef>
                <a:spcPts val="0"/>
              </a:spcBef>
              <a:spcAft>
                <a:spcPts val="600"/>
              </a:spcAft>
            </a:pPr>
            <a:r>
              <a:rPr lang="en-US" altLang="en-US" sz="2400" dirty="0">
                <a:latin typeface="Open Sans" panose="020B0606030504020204" pitchFamily="34" charset="0"/>
                <a:ea typeface="Open Sans" panose="020B0606030504020204" pitchFamily="34" charset="0"/>
                <a:cs typeface="Open Sans" panose="020B0606030504020204" pitchFamily="34" charset="0"/>
              </a:rPr>
              <a:t>Make sure everyone understands the tech (e.g. mute/unmute)</a:t>
            </a:r>
          </a:p>
        </p:txBody>
      </p:sp>
      <p:sp>
        <p:nvSpPr>
          <p:cNvPr id="7" name="Rectangle 2">
            <a:extLst>
              <a:ext uri="{FF2B5EF4-FFF2-40B4-BE49-F238E27FC236}">
                <a16:creationId xmlns:a16="http://schemas.microsoft.com/office/drawing/2014/main" id="{9D328DF1-54D0-4E31-9178-5E6DC633C02F}"/>
              </a:ext>
            </a:extLst>
          </p:cNvPr>
          <p:cNvSpPr txBox="1">
            <a:spLocks noChangeArrowheads="1"/>
          </p:cNvSpPr>
          <p:nvPr/>
        </p:nvSpPr>
        <p:spPr>
          <a:xfrm>
            <a:off x="449943" y="107156"/>
            <a:ext cx="7237923" cy="482204"/>
          </a:xfrm>
          <a:prstGeom prst="rect">
            <a:avLst/>
          </a:prstGeom>
        </p:spPr>
        <p:txBody>
          <a:bodyPr vert="horz" lIns="91440" tIns="45720" rIns="91440" bIns="45720" rtlCol="0" anchor="ct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sz="3000" b="1">
                <a:solidFill>
                  <a:srgbClr val="D50032"/>
                </a:solidFill>
                <a:latin typeface="Open Sans" panose="020B0606030504020204" pitchFamily="34" charset="0"/>
                <a:ea typeface="Open Sans" panose="020B0606030504020204" pitchFamily="34" charset="0"/>
                <a:cs typeface="Open Sans" panose="020B0606030504020204" pitchFamily="34" charset="0"/>
              </a:rPr>
              <a:t>Preparing for your Virtual Lobby </a:t>
            </a:r>
            <a:r>
              <a:rPr lang="en-US" altLang="en-US" sz="3300">
                <a:solidFill>
                  <a:srgbClr val="D50032"/>
                </a:solidFill>
                <a:latin typeface="Open Sans" panose="020B0606030504020204" pitchFamily="34" charset="0"/>
                <a:ea typeface="Open Sans" panose="020B0606030504020204" pitchFamily="34" charset="0"/>
                <a:cs typeface="Open Sans" panose="020B0606030504020204" pitchFamily="34" charset="0"/>
              </a:rPr>
              <a:t>Meeting</a:t>
            </a:r>
          </a:p>
        </p:txBody>
      </p:sp>
      <p:sp>
        <p:nvSpPr>
          <p:cNvPr id="5" name="Slide Number Placeholder 6">
            <a:extLst>
              <a:ext uri="{FF2B5EF4-FFF2-40B4-BE49-F238E27FC236}">
                <a16:creationId xmlns:a16="http://schemas.microsoft.com/office/drawing/2014/main" id="{07CE663E-8B74-4AEB-9F8F-076D1FEE5CDC}"/>
              </a:ext>
            </a:extLst>
          </p:cNvPr>
          <p:cNvSpPr>
            <a:spLocks noGrp="1"/>
          </p:cNvSpPr>
          <p:nvPr>
            <p:ph type="sldNum" sz="quarter" idx="12"/>
          </p:nvPr>
        </p:nvSpPr>
        <p:spPr>
          <a:xfrm>
            <a:off x="0" y="9834"/>
            <a:ext cx="457200" cy="273844"/>
          </a:xfrm>
        </p:spPr>
        <p:txBody>
          <a:bodyPr/>
          <a:lstStyle/>
          <a:p>
            <a:fld id="{307E6868-079E-1649-B8D1-459B42CE4DE3}"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sz="quarter" idx="1"/>
          </p:nvPr>
        </p:nvSpPr>
        <p:spPr>
          <a:xfrm>
            <a:off x="1413272" y="850106"/>
            <a:ext cx="6317456" cy="3371850"/>
          </a:xfrm>
        </p:spPr>
        <p:txBody>
          <a:bodyPr>
            <a:normAutofit/>
          </a:bodyPr>
          <a:lstStyle/>
          <a:p>
            <a:pPr marL="0" indent="0" algn="ctr">
              <a:buNone/>
              <a:defRPr/>
            </a:pPr>
            <a:r>
              <a:rPr lang="en-US" altLang="en-US" sz="225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RESULTS is a movement of passionate, committed everyday people. Together we use our voices to influence political decisions that will bring an end to poverty.</a:t>
            </a:r>
          </a:p>
          <a:p>
            <a:pPr marL="0" indent="0">
              <a:buNone/>
              <a:defRPr/>
            </a:pPr>
            <a:endParaRPr lang="en-US" altLang="en-US" sz="1500" dirty="0">
              <a:latin typeface="Helvetica" panose="020B0604020202020204" pitchFamily="34" charset="0"/>
              <a:cs typeface="Helvetica" panose="020B0604020202020204" pitchFamily="34" charset="0"/>
            </a:endParaRPr>
          </a:p>
        </p:txBody>
      </p:sp>
      <p:sp>
        <p:nvSpPr>
          <p:cNvPr id="15363" name="Rectangle 2"/>
          <p:cNvSpPr>
            <a:spLocks noGrp="1" noChangeArrowheads="1"/>
          </p:cNvSpPr>
          <p:nvPr>
            <p:ph type="title"/>
          </p:nvPr>
        </p:nvSpPr>
        <p:spPr>
          <a:xfrm>
            <a:off x="21654" y="198915"/>
            <a:ext cx="9122345" cy="742950"/>
          </a:xfrm>
        </p:spPr>
        <p:txBody>
          <a:bodyPr/>
          <a:lstStyle/>
          <a:p>
            <a:pPr eaLnBrk="1" hangingPunct="1"/>
            <a:r>
              <a:rPr lang="en-US" altLang="en-US" sz="315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is RESULTS?</a:t>
            </a:r>
          </a:p>
        </p:txBody>
      </p:sp>
      <p:pic>
        <p:nvPicPr>
          <p:cNvPr id="15365" name="Picture 2" descr="C:\Users\Jos\Downloads\20194488979_3b57314b0c_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156" y="2536031"/>
            <a:ext cx="7167688" cy="226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6"/>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 typeface="Arial" panose="020B0604020202020204" pitchFamily="34" charset="0"/>
              <a:buNone/>
              <a:tabLst/>
              <a:defRPr/>
            </a:pPr>
            <a:fld id="{1B545EE7-4E30-44CE-B1CC-7E228E9FA7B7}" type="slidenum">
              <a:rPr kumimoji="0" lang="en-US" altLang="en-US" sz="1350" b="0" i="0" u="none" strike="noStrike" kern="1200" cap="none" spc="0" normalizeH="0" baseline="0" noProof="0" smtClean="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342900" rtl="0" eaLnBrk="1" fontAlgn="base" latinLnBrk="0" hangingPunct="1">
                <a:lnSpc>
                  <a:spcPct val="100000"/>
                </a:lnSpc>
                <a:spcBef>
                  <a:spcPct val="0"/>
                </a:spcBef>
                <a:spcAft>
                  <a:spcPct val="0"/>
                </a:spcAft>
                <a:buClrTx/>
                <a:buSzTx/>
                <a:buFont typeface="Arial" panose="020B0604020202020204" pitchFamily="34" charset="0"/>
                <a:buNone/>
                <a:tabLst/>
                <a:defRPr/>
              </a:pPr>
              <a:t>2</a:t>
            </a:fld>
            <a:endParaRPr kumimoji="0" lang="en-US" altLang="en-US" sz="1350" b="0" i="0" u="none" strike="noStrike" kern="1200" cap="none" spc="0" normalizeH="0" baseline="0" noProof="0" dirty="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485900" y="101204"/>
            <a:ext cx="6172200" cy="739378"/>
          </a:xfrm>
        </p:spPr>
        <p:txBody>
          <a:bodyPr>
            <a:normAutofit/>
          </a:bodyPr>
          <a:lstStyle/>
          <a:p>
            <a:pPr>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sz="32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To Speak Powerfully, Be EPIC!</a:t>
            </a:r>
            <a:endParaRPr lang="en-US" altLang="en-US" sz="3200"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 Box 1"/>
          <p:cNvSpPr txBox="1">
            <a:spLocks noChangeArrowheads="1"/>
          </p:cNvSpPr>
          <p:nvPr/>
        </p:nvSpPr>
        <p:spPr bwMode="auto">
          <a:xfrm>
            <a:off x="742070" y="893373"/>
            <a:ext cx="7659859" cy="3674269"/>
          </a:xfrm>
          <a:prstGeom prst="rect">
            <a:avLst/>
          </a:prstGeom>
          <a:noFill/>
          <a:ln>
            <a:noFill/>
          </a:ln>
          <a:extLst>
            <a:ext uri="{909E8E84-426E-40dd-AFC4-6F175D3DCCD1}"/>
            <a:ext uri="{91240B29-F687-4f45-9708-019B960494DF}"/>
          </a:extLst>
        </p:spPr>
        <p:txBody>
          <a:bodyPr lIns="67500" tIns="35100" rIns="67500" bIns="35100"/>
          <a:lstStyle>
            <a:lvl1pPr marL="341313" indent="-341313" eaLnBrk="0" hangingPunct="0">
              <a:spcBef>
                <a:spcPts val="7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900">
                <a:solidFill>
                  <a:srgbClr val="000000"/>
                </a:solidFill>
                <a:latin typeface="Tw Cen MT" pitchFamily="34" charset="0"/>
                <a:ea typeface="SimSun" pitchFamily="2" charset="-122"/>
              </a:defRPr>
            </a:lvl1pPr>
            <a:lvl2pPr eaLnBrk="0" hangingPunct="0">
              <a:spcBef>
                <a:spcPts val="55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600">
                <a:solidFill>
                  <a:srgbClr val="000000"/>
                </a:solidFill>
                <a:latin typeface="Tw Cen MT" pitchFamily="34" charset="0"/>
                <a:ea typeface="SimSun" pitchFamily="2" charset="-122"/>
              </a:defRPr>
            </a:lvl2pPr>
            <a:lvl3pPr eaLnBrk="0" hangingPunct="0">
              <a:spcBef>
                <a:spcPts val="5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300">
                <a:solidFill>
                  <a:srgbClr val="000000"/>
                </a:solidFill>
                <a:latin typeface="Tw Cen MT" pitchFamily="34" charset="0"/>
                <a:ea typeface="SimSun" pitchFamily="2" charset="-122"/>
              </a:defRPr>
            </a:lvl3pPr>
            <a:lvl4pPr eaLnBrk="0" hangingPunct="0">
              <a:spcBef>
                <a:spcPts val="4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4pPr>
            <a:lvl5pPr eaLnBrk="0" hangingPunct="0">
              <a:spcBef>
                <a:spcPts val="4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5pPr>
            <a:lvl6pPr marL="25146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6pPr>
            <a:lvl7pPr marL="29718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7pPr>
            <a:lvl8pPr marL="34290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8pPr>
            <a:lvl9pPr marL="38862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9pPr>
          </a:lstStyle>
          <a:p>
            <a:pPr marL="0" indent="0" algn="ctr" defTabSz="342900">
              <a:spcBef>
                <a:spcPts val="0"/>
              </a:spcBef>
              <a:buClr>
                <a:srgbClr val="58585B"/>
              </a:buCl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36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E</a:t>
            </a:r>
            <a:r>
              <a:rPr lang="en-US" sz="20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NGAGE</a:t>
            </a:r>
          </a:p>
          <a:p>
            <a:pPr marL="0" indent="0" algn="ctr" defTabSz="342900">
              <a:spcBef>
                <a:spcPts val="0"/>
              </a:spcBef>
              <a:spcAft>
                <a:spcPts val="1200"/>
              </a:spcAft>
              <a:buClr>
                <a:srgbClr val="58585B"/>
              </a:buCl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Engage the listener into the conversation</a:t>
            </a:r>
          </a:p>
          <a:p>
            <a:pPr marL="0" indent="0" algn="ctr" defTabSz="342900">
              <a:spcBef>
                <a:spcPts val="0"/>
              </a:spcBef>
              <a:buClr>
                <a:srgbClr val="58585B"/>
              </a:buCl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3600" b="1" cap="all" dirty="0">
                <a:solidFill>
                  <a:srgbClr val="D50032"/>
                </a:solidFill>
                <a:latin typeface="Open Sans" panose="020B0606030504020204" pitchFamily="34" charset="0"/>
                <a:ea typeface="Open Sans" panose="020B0606030504020204" pitchFamily="34" charset="0"/>
                <a:cs typeface="Open Sans" panose="020B0606030504020204" pitchFamily="34" charset="0"/>
              </a:rPr>
              <a:t>P</a:t>
            </a:r>
            <a:r>
              <a:rPr lang="en-US" sz="2000" b="1" cap="all" dirty="0">
                <a:solidFill>
                  <a:srgbClr val="D50032"/>
                </a:solidFill>
                <a:latin typeface="Open Sans" panose="020B0606030504020204" pitchFamily="34" charset="0"/>
                <a:ea typeface="Open Sans" panose="020B0606030504020204" pitchFamily="34" charset="0"/>
                <a:cs typeface="Open Sans" panose="020B0606030504020204" pitchFamily="34" charset="0"/>
              </a:rPr>
              <a:t>roblem</a:t>
            </a:r>
          </a:p>
          <a:p>
            <a:pPr marL="0" indent="0" algn="ctr" defTabSz="342900">
              <a:spcBef>
                <a:spcPts val="0"/>
              </a:spcBef>
              <a:spcAft>
                <a:spcPts val="1200"/>
              </a:spcAft>
              <a:buClr>
                <a:srgbClr val="58585B"/>
              </a:buCl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Identify the problem</a:t>
            </a:r>
          </a:p>
          <a:p>
            <a:pPr marL="0" indent="0" algn="ctr" defTabSz="342900">
              <a:spcBef>
                <a:spcPts val="0"/>
              </a:spcBef>
              <a:buClr>
                <a:srgbClr val="58585B"/>
              </a:buCl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3600" b="1" cap="all" dirty="0">
                <a:solidFill>
                  <a:srgbClr val="D50032"/>
                </a:solidFill>
                <a:latin typeface="Open Sans" panose="020B0606030504020204" pitchFamily="34" charset="0"/>
                <a:ea typeface="Open Sans" panose="020B0606030504020204" pitchFamily="34" charset="0"/>
                <a:cs typeface="Open Sans" panose="020B0606030504020204" pitchFamily="34" charset="0"/>
              </a:rPr>
              <a:t>I</a:t>
            </a:r>
            <a:r>
              <a:rPr lang="en-US" sz="2000" b="1" cap="all" dirty="0">
                <a:solidFill>
                  <a:srgbClr val="D50032"/>
                </a:solidFill>
                <a:latin typeface="Open Sans" panose="020B0606030504020204" pitchFamily="34" charset="0"/>
                <a:ea typeface="Open Sans" panose="020B0606030504020204" pitchFamily="34" charset="0"/>
                <a:cs typeface="Open Sans" panose="020B0606030504020204" pitchFamily="34" charset="0"/>
              </a:rPr>
              <a:t>nform</a:t>
            </a:r>
          </a:p>
          <a:p>
            <a:pPr marL="0" indent="0" algn="ctr" defTabSz="342900">
              <a:spcBef>
                <a:spcPts val="0"/>
              </a:spcBef>
              <a:spcAft>
                <a:spcPts val="1200"/>
              </a:spcAft>
              <a:buClr>
                <a:srgbClr val="58585B"/>
              </a:buCl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Inform about the solution</a:t>
            </a:r>
          </a:p>
          <a:p>
            <a:pPr marL="0" indent="0" algn="ctr" defTabSz="342900">
              <a:spcBef>
                <a:spcPts val="0"/>
              </a:spcBef>
              <a:buClr>
                <a:srgbClr val="58585B"/>
              </a:buCl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3600" b="1" cap="all" dirty="0">
                <a:solidFill>
                  <a:srgbClr val="D50032"/>
                </a:solidFill>
                <a:latin typeface="Open Sans" panose="020B0606030504020204" pitchFamily="34" charset="0"/>
                <a:ea typeface="Open Sans" panose="020B0606030504020204" pitchFamily="34" charset="0"/>
                <a:cs typeface="Open Sans" panose="020B0606030504020204" pitchFamily="34" charset="0"/>
              </a:rPr>
              <a:t>C</a:t>
            </a:r>
            <a:r>
              <a:rPr lang="en-US" sz="2000" b="1" cap="all" dirty="0">
                <a:solidFill>
                  <a:srgbClr val="D50032"/>
                </a:solidFill>
                <a:latin typeface="Open Sans" panose="020B0606030504020204" pitchFamily="34" charset="0"/>
                <a:ea typeface="Open Sans" panose="020B0606030504020204" pitchFamily="34" charset="0"/>
                <a:cs typeface="Open Sans" panose="020B0606030504020204" pitchFamily="34" charset="0"/>
              </a:rPr>
              <a:t>all to </a:t>
            </a:r>
            <a:r>
              <a:rPr lang="en-US" sz="3600" b="1" cap="all" dirty="0">
                <a:solidFill>
                  <a:srgbClr val="D50032"/>
                </a:solidFill>
                <a:latin typeface="Open Sans" panose="020B0606030504020204" pitchFamily="34" charset="0"/>
                <a:ea typeface="Open Sans" panose="020B0606030504020204" pitchFamily="34" charset="0"/>
                <a:cs typeface="Open Sans" panose="020B0606030504020204" pitchFamily="34" charset="0"/>
              </a:rPr>
              <a:t>A</a:t>
            </a:r>
            <a:r>
              <a:rPr lang="en-US" sz="2000" b="1" cap="all" dirty="0">
                <a:solidFill>
                  <a:srgbClr val="D50032"/>
                </a:solidFill>
                <a:latin typeface="Open Sans" panose="020B0606030504020204" pitchFamily="34" charset="0"/>
                <a:ea typeface="Open Sans" panose="020B0606030504020204" pitchFamily="34" charset="0"/>
                <a:cs typeface="Open Sans" panose="020B0606030504020204" pitchFamily="34" charset="0"/>
              </a:rPr>
              <a:t>ction</a:t>
            </a:r>
          </a:p>
          <a:p>
            <a:pPr marL="0" indent="0" algn="ctr" defTabSz="342900">
              <a:spcBef>
                <a:spcPts val="0"/>
              </a:spcBef>
              <a:buClr>
                <a:srgbClr val="58585B"/>
              </a:buCl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Call them into action</a:t>
            </a:r>
          </a:p>
          <a:p>
            <a:pPr marL="0" indent="0" algn="ctr" defTabSz="342900">
              <a:spcBef>
                <a:spcPts val="0"/>
              </a:spcBef>
              <a:buClr>
                <a:srgbClr val="58585B"/>
              </a:buCl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endParaRPr lang="en-US" sz="28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ctr" defTabSz="342900">
              <a:spcBef>
                <a:spcPts val="0"/>
              </a:spcBef>
              <a:spcAft>
                <a:spcPts val="1200"/>
              </a:spcAft>
              <a:buClr>
                <a:srgbClr val="58585B"/>
              </a:buCl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endParaRPr lang="en-US" sz="28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55985" indent="-255985" defTabSz="342900" eaLnBrk="1" hangingPunct="1">
              <a:spcBef>
                <a:spcPts val="525"/>
              </a:spcBef>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endParaRPr lang="en-US" altLang="en-US" sz="2100" dirty="0">
              <a:latin typeface="Calibri" pitchFamily="34" charset="0"/>
              <a:cs typeface="Arial" charset="0"/>
            </a:endParaRPr>
          </a:p>
        </p:txBody>
      </p:sp>
      <p:sp>
        <p:nvSpPr>
          <p:cNvPr id="7" name="Rectangle 6">
            <a:extLst>
              <a:ext uri="{FF2B5EF4-FFF2-40B4-BE49-F238E27FC236}">
                <a16:creationId xmlns:a16="http://schemas.microsoft.com/office/drawing/2014/main" id="{85F709E7-DE81-416F-ADE3-646077E77860}"/>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20</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149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
          <p:cNvSpPr txBox="1">
            <a:spLocks noChangeArrowheads="1"/>
          </p:cNvSpPr>
          <p:nvPr/>
        </p:nvSpPr>
        <p:spPr bwMode="auto">
          <a:xfrm>
            <a:off x="400928" y="1195966"/>
            <a:ext cx="8278837" cy="3674269"/>
          </a:xfrm>
          <a:prstGeom prst="rect">
            <a:avLst/>
          </a:prstGeom>
          <a:noFill/>
          <a:ln>
            <a:noFill/>
          </a:ln>
          <a:extLst>
            <a:ext uri="{909E8E84-426E-40dd-AFC4-6F175D3DCCD1}"/>
            <a:ext uri="{91240B29-F687-4f45-9708-019B960494DF}"/>
          </a:extLst>
        </p:spPr>
        <p:txBody>
          <a:bodyPr lIns="67500" tIns="35100" rIns="67500" bIns="35100"/>
          <a:lstStyle>
            <a:lvl1pPr marL="341313" indent="-341313" eaLnBrk="0" hangingPunct="0">
              <a:spcBef>
                <a:spcPts val="7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900">
                <a:solidFill>
                  <a:srgbClr val="000000"/>
                </a:solidFill>
                <a:latin typeface="Tw Cen MT" pitchFamily="34" charset="0"/>
                <a:ea typeface="SimSun" pitchFamily="2" charset="-122"/>
              </a:defRPr>
            </a:lvl1pPr>
            <a:lvl2pPr eaLnBrk="0" hangingPunct="0">
              <a:spcBef>
                <a:spcPts val="55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600">
                <a:solidFill>
                  <a:srgbClr val="000000"/>
                </a:solidFill>
                <a:latin typeface="Tw Cen MT" pitchFamily="34" charset="0"/>
                <a:ea typeface="SimSun" pitchFamily="2" charset="-122"/>
              </a:defRPr>
            </a:lvl2pPr>
            <a:lvl3pPr eaLnBrk="0" hangingPunct="0">
              <a:spcBef>
                <a:spcPts val="5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300">
                <a:solidFill>
                  <a:srgbClr val="000000"/>
                </a:solidFill>
                <a:latin typeface="Tw Cen MT" pitchFamily="34" charset="0"/>
                <a:ea typeface="SimSun" pitchFamily="2" charset="-122"/>
              </a:defRPr>
            </a:lvl3pPr>
            <a:lvl4pPr eaLnBrk="0" hangingPunct="0">
              <a:spcBef>
                <a:spcPts val="4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4pPr>
            <a:lvl5pPr eaLnBrk="0" hangingPunct="0">
              <a:spcBef>
                <a:spcPts val="4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5pPr>
            <a:lvl6pPr marL="25146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6pPr>
            <a:lvl7pPr marL="29718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7pPr>
            <a:lvl8pPr marL="34290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8pPr>
            <a:lvl9pPr marL="38862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9pPr>
          </a:lstStyle>
          <a:p>
            <a:pPr marL="0" indent="0" algn="ctr" defTabSz="342900">
              <a:spcBef>
                <a:spcPts val="525"/>
              </a:spcBef>
              <a:spcAft>
                <a:spcPts val="900"/>
              </a:spcAft>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2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Start with an introduction</a:t>
            </a:r>
          </a:p>
          <a:p>
            <a:pPr marL="0" indent="0" algn="ctr" defTabSz="342900">
              <a:spcBef>
                <a:spcPts val="525"/>
              </a:spcBef>
              <a:spcAft>
                <a:spcPts val="900"/>
              </a:spcAft>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2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Your name</a:t>
            </a:r>
          </a:p>
          <a:p>
            <a:pPr marL="0" indent="0" algn="ctr" defTabSz="342900">
              <a:spcBef>
                <a:spcPts val="525"/>
              </a:spcBef>
              <a:spcAft>
                <a:spcPts val="900"/>
              </a:spcAft>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2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Where you live? </a:t>
            </a:r>
            <a:r>
              <a:rPr 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(if they don’t know you)</a:t>
            </a:r>
          </a:p>
          <a:p>
            <a:pPr marL="0" indent="0" algn="ctr" defTabSz="342900">
              <a:spcBef>
                <a:spcPts val="525"/>
              </a:spcBef>
              <a:spcAft>
                <a:spcPts val="900"/>
              </a:spcAft>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2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is the issue you want to talk about?</a:t>
            </a:r>
          </a:p>
          <a:p>
            <a:pPr marL="0" indent="0" algn="ctr" defTabSz="342900">
              <a:spcBef>
                <a:spcPts val="525"/>
              </a:spcBef>
              <a:spcAft>
                <a:spcPts val="900"/>
              </a:spcAft>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r>
              <a:rPr lang="en-US" sz="2600" i="1" dirty="0">
                <a:solidFill>
                  <a:srgbClr val="D50032"/>
                </a:solidFill>
                <a:latin typeface="Open Sans" panose="020B0606030504020204" pitchFamily="34" charset="0"/>
                <a:ea typeface="Open Sans" panose="020B0606030504020204" pitchFamily="34" charset="0"/>
                <a:cs typeface="Open Sans" panose="020B0606030504020204" pitchFamily="34" charset="0"/>
              </a:rPr>
              <a:t>Hi Kathleen, would you have a few minutes to talk about a project I’m working on around child poverty.</a:t>
            </a:r>
          </a:p>
          <a:p>
            <a:pPr marL="258366" indent="-258366" defTabSz="342900">
              <a:spcBef>
                <a:spcPts val="900"/>
              </a:spcBef>
              <a:buClr>
                <a:srgbClr val="58585B"/>
              </a:buClr>
              <a:buFont typeface="Arial" panose="020B0604020202020204" pitchFamily="34" charset="0"/>
              <a:buChar char="•"/>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endParaRPr lang="en-US" sz="2400" b="1" dirty="0">
              <a:solidFill>
                <a:srgbClr val="AF1F2C"/>
              </a:solidFill>
              <a:latin typeface="Helvetica" panose="020B0604020202020204" pitchFamily="34" charset="0"/>
              <a:ea typeface="SimSun" charset="-122"/>
              <a:cs typeface="Helvetica" panose="020B0604020202020204" pitchFamily="34" charset="0"/>
            </a:endParaRPr>
          </a:p>
          <a:p>
            <a:pPr marL="255985" indent="-255985" defTabSz="342900" eaLnBrk="1" hangingPunct="1">
              <a:spcBef>
                <a:spcPts val="525"/>
              </a:spcBef>
              <a:tabLst>
                <a:tab pos="255985" algn="l"/>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defRPr/>
            </a:pPr>
            <a:endParaRPr lang="en-US" altLang="en-US" sz="2100" dirty="0">
              <a:latin typeface="Calibri" pitchFamily="34" charset="0"/>
              <a:cs typeface="Arial" charset="0"/>
            </a:endParaRPr>
          </a:p>
        </p:txBody>
      </p:sp>
      <p:sp>
        <p:nvSpPr>
          <p:cNvPr id="8" name="Rectangle 6">
            <a:extLst>
              <a:ext uri="{FF2B5EF4-FFF2-40B4-BE49-F238E27FC236}">
                <a16:creationId xmlns:a16="http://schemas.microsoft.com/office/drawing/2014/main" id="{673E610A-A68D-40D2-8B6E-47F9A472B9E2}"/>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21</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a:extLst>
              <a:ext uri="{FF2B5EF4-FFF2-40B4-BE49-F238E27FC236}">
                <a16:creationId xmlns:a16="http://schemas.microsoft.com/office/drawing/2014/main" id="{EC273E11-7914-4C8F-B270-BA57D4DA6B35}"/>
              </a:ext>
            </a:extLst>
          </p:cNvPr>
          <p:cNvSpPr txBox="1">
            <a:spLocks/>
          </p:cNvSpPr>
          <p:nvPr/>
        </p:nvSpPr>
        <p:spPr>
          <a:xfrm>
            <a:off x="1281707" y="273265"/>
            <a:ext cx="6580585" cy="1340644"/>
          </a:xfrm>
          <a:prstGeom prst="rect">
            <a:avLst/>
          </a:prstGeom>
        </p:spPr>
        <p:txBody>
          <a:bodyPr vert="horz" lIns="91440" tIns="45720" rIns="91440" bIns="45720" rtlCol="0" anchor="ctr">
            <a:normAutofit fontScale="8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0"/>
              </a:spcBef>
            </a:pPr>
            <a:r>
              <a:rPr lang="en-US" altLang="en-US" sz="3600" b="1">
                <a:solidFill>
                  <a:srgbClr val="D50032"/>
                </a:solidFill>
                <a:latin typeface="Open Sans" panose="020B0606030504020204" pitchFamily="34" charset="0"/>
                <a:ea typeface="Open Sans" panose="020B0606030504020204" pitchFamily="34" charset="0"/>
                <a:cs typeface="Open Sans" panose="020B0606030504020204" pitchFamily="34" charset="0"/>
              </a:rPr>
              <a:t>EPIC Laser Talk Exercise</a:t>
            </a:r>
            <a:br>
              <a:rPr lang="en-US" altLang="en-US" sz="3000" b="1">
                <a:solidFill>
                  <a:srgbClr val="AF1F2C"/>
                </a:solidFill>
                <a:latin typeface="Open Sans" panose="020B0606030504020204" pitchFamily="34" charset="0"/>
                <a:ea typeface="Open Sans" panose="020B0606030504020204" pitchFamily="34" charset="0"/>
                <a:cs typeface="Open Sans" panose="020B0606030504020204" pitchFamily="34" charset="0"/>
              </a:rPr>
            </a:br>
            <a:br>
              <a:rPr lang="en-US" altLang="en-US" sz="2100" b="1">
                <a:latin typeface="Helvetica" panose="020B0604020202020204" pitchFamily="34" charset="0"/>
              </a:rPr>
            </a:br>
            <a:endParaRPr lang="en-US" altLang="en-US" sz="1500" b="1" dirty="0">
              <a:solidFill>
                <a:srgbClr val="B01F2C"/>
              </a:solidFill>
              <a:latin typeface="Helvetica" panose="020B0604020202020204" pitchFamily="34" charset="0"/>
            </a:endParaRPr>
          </a:p>
        </p:txBody>
      </p:sp>
    </p:spTree>
    <p:extLst>
      <p:ext uri="{BB962C8B-B14F-4D97-AF65-F5344CB8AC3E}">
        <p14:creationId xmlns:p14="http://schemas.microsoft.com/office/powerpoint/2010/main" val="151214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281707" y="273265"/>
            <a:ext cx="6580585" cy="1340644"/>
          </a:xfrm>
        </p:spPr>
        <p:txBody>
          <a:bodyPr>
            <a:normAutofit fontScale="90000"/>
          </a:bodyPr>
          <a:lstStyle/>
          <a:p>
            <a:pPr>
              <a:lnSpc>
                <a:spcPct val="150000"/>
              </a:lnSpc>
              <a:spcBef>
                <a:spcPts val="0"/>
              </a:spcBef>
            </a:pPr>
            <a:r>
              <a:rPr lang="en-US" altLang="en-US" sz="36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EPIC Laser Talk Exercise</a:t>
            </a:r>
            <a:br>
              <a:rPr lang="en-US" altLang="en-US" sz="3000" b="1" dirty="0">
                <a:solidFill>
                  <a:srgbClr val="AF1F2C"/>
                </a:solidFill>
                <a:latin typeface="Open Sans" panose="020B0606030504020204" pitchFamily="34" charset="0"/>
                <a:ea typeface="Open Sans" panose="020B0606030504020204" pitchFamily="34" charset="0"/>
                <a:cs typeface="Open Sans" panose="020B0606030504020204" pitchFamily="34" charset="0"/>
              </a:rPr>
            </a:br>
            <a:br>
              <a:rPr lang="en-US" altLang="en-US" sz="2100" b="1" dirty="0">
                <a:latin typeface="Helvetica" panose="020B0604020202020204" pitchFamily="34" charset="0"/>
              </a:rPr>
            </a:br>
            <a:endParaRPr lang="en-US" altLang="en-US" sz="1500" b="1" dirty="0">
              <a:solidFill>
                <a:srgbClr val="B01F2C"/>
              </a:solidFill>
              <a:latin typeface="Helvetica" panose="020B0604020202020204" pitchFamily="34" charset="0"/>
            </a:endParaRPr>
          </a:p>
        </p:txBody>
      </p:sp>
      <p:sp>
        <p:nvSpPr>
          <p:cNvPr id="59395" name="TextBox 2"/>
          <p:cNvSpPr txBox="1">
            <a:spLocks noChangeArrowheads="1"/>
          </p:cNvSpPr>
          <p:nvPr/>
        </p:nvSpPr>
        <p:spPr bwMode="auto">
          <a:xfrm>
            <a:off x="3729038" y="5029200"/>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endParaRPr lang="en-US" altLang="en-US" sz="1350" dirty="0">
              <a:solidFill>
                <a:srgbClr val="000000"/>
              </a:solidFill>
              <a:latin typeface="Calibri" panose="020F0502020204030204" pitchFamily="34" charset="0"/>
              <a:cs typeface="Arial" panose="020B0604020202020204" pitchFamily="34" charset="0"/>
            </a:endParaRPr>
          </a:p>
        </p:txBody>
      </p:sp>
      <p:sp>
        <p:nvSpPr>
          <p:cNvPr id="7" name="Text Box 2"/>
          <p:cNvSpPr txBox="1">
            <a:spLocks noChangeArrowheads="1"/>
          </p:cNvSpPr>
          <p:nvPr/>
        </p:nvSpPr>
        <p:spPr bwMode="auto">
          <a:xfrm>
            <a:off x="372793" y="1087268"/>
            <a:ext cx="8398412"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588">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9pPr>
          </a:lstStyle>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altLang="en-US" sz="2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 = ENGAGE </a:t>
            </a:r>
            <a:r>
              <a:rPr lang="en-US" alt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the listener into your conversation</a:t>
            </a:r>
          </a:p>
          <a:p>
            <a:pPr indent="1191" algn="ctr" defTabSz="342900" fontAlgn="base">
              <a:lnSpc>
                <a:spcPct val="114000"/>
              </a:lnSpc>
              <a:spcBef>
                <a:spcPct val="0"/>
              </a:spcBef>
              <a:spcAft>
                <a:spcPts val="6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alt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excites me about for this issue? </a:t>
            </a:r>
          </a:p>
          <a:p>
            <a:pPr indent="1191" algn="ctr" defTabSz="342900" fontAlgn="base">
              <a:lnSpc>
                <a:spcPct val="114000"/>
              </a:lnSpc>
              <a:spcBef>
                <a:spcPct val="0"/>
              </a:spcBef>
              <a:spcAft>
                <a:spcPts val="6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alt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am I angry about?</a:t>
            </a:r>
          </a:p>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am I excited about?</a:t>
            </a:r>
          </a:p>
          <a:p>
            <a:pPr algn="ctr">
              <a:lnSpc>
                <a:spcPct val="114000"/>
              </a:lnSpc>
              <a:spcBef>
                <a:spcPct val="0"/>
              </a:spcBef>
              <a:spcAft>
                <a:spcPts val="450"/>
              </a:spcAft>
              <a:buSzPct val="60000"/>
              <a:buNone/>
              <a:defRPr/>
            </a:pPr>
            <a:r>
              <a:rPr lang="en-US" sz="2400" i="1" dirty="0">
                <a:solidFill>
                  <a:srgbClr val="D50032"/>
                </a:solidFill>
                <a:latin typeface="Open Sans" panose="020B0606030504020204" pitchFamily="34" charset="0"/>
                <a:ea typeface="Open Sans" panose="020B0606030504020204" pitchFamily="34" charset="0"/>
                <a:cs typeface="Open Sans" panose="020B0606030504020204" pitchFamily="34" charset="0"/>
              </a:rPr>
              <a:t>Congress just passed legislation that will cut child poverty by 45 percent in the next year through an expansion of the Child Tax Credit.</a:t>
            </a:r>
            <a:endParaRPr lang="en-US" altLang="en-US" sz="2400"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6">
            <a:extLst>
              <a:ext uri="{FF2B5EF4-FFF2-40B4-BE49-F238E27FC236}">
                <a16:creationId xmlns:a16="http://schemas.microsoft.com/office/drawing/2014/main" id="{D2A467DD-B4B6-48B5-A366-E181D6E386D1}"/>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22</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724688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fade">
                                      <p:cBhvr>
                                        <p:cTn id="13" dur="500"/>
                                        <p:tgtEl>
                                          <p:spTgt spid="7">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fade">
                                      <p:cBhvr>
                                        <p:cTn id="18"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281707" y="273265"/>
            <a:ext cx="6580585" cy="1340644"/>
          </a:xfrm>
        </p:spPr>
        <p:txBody>
          <a:bodyPr>
            <a:normAutofit fontScale="90000"/>
          </a:bodyPr>
          <a:lstStyle/>
          <a:p>
            <a:pPr>
              <a:lnSpc>
                <a:spcPct val="150000"/>
              </a:lnSpc>
              <a:spcBef>
                <a:spcPts val="0"/>
              </a:spcBef>
            </a:pPr>
            <a:r>
              <a:rPr lang="en-US" altLang="en-US" sz="36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EPIC Laser Talk Exercise</a:t>
            </a:r>
            <a:br>
              <a:rPr lang="en-US" altLang="en-US" sz="3000" b="1" dirty="0">
                <a:solidFill>
                  <a:srgbClr val="AF1F2C"/>
                </a:solidFill>
                <a:latin typeface="Open Sans" panose="020B0606030504020204" pitchFamily="34" charset="0"/>
                <a:ea typeface="Open Sans" panose="020B0606030504020204" pitchFamily="34" charset="0"/>
                <a:cs typeface="Open Sans" panose="020B0606030504020204" pitchFamily="34" charset="0"/>
              </a:rPr>
            </a:br>
            <a:br>
              <a:rPr lang="en-US" altLang="en-US" sz="2100" b="1" dirty="0">
                <a:latin typeface="Helvetica" panose="020B0604020202020204" pitchFamily="34" charset="0"/>
              </a:rPr>
            </a:br>
            <a:endParaRPr lang="en-US" altLang="en-US" sz="1500" b="1" dirty="0">
              <a:solidFill>
                <a:srgbClr val="B01F2C"/>
              </a:solidFill>
              <a:latin typeface="Helvetica" panose="020B0604020202020204" pitchFamily="34" charset="0"/>
            </a:endParaRPr>
          </a:p>
        </p:txBody>
      </p:sp>
      <p:sp>
        <p:nvSpPr>
          <p:cNvPr id="59395" name="TextBox 2"/>
          <p:cNvSpPr txBox="1">
            <a:spLocks noChangeArrowheads="1"/>
          </p:cNvSpPr>
          <p:nvPr/>
        </p:nvSpPr>
        <p:spPr bwMode="auto">
          <a:xfrm>
            <a:off x="3729038" y="5029200"/>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endParaRPr lang="en-US" altLang="en-US" sz="1350" dirty="0">
              <a:solidFill>
                <a:srgbClr val="000000"/>
              </a:solidFill>
              <a:latin typeface="Calibri" panose="020F0502020204030204" pitchFamily="34" charset="0"/>
              <a:cs typeface="Arial" panose="020B0604020202020204" pitchFamily="34" charset="0"/>
            </a:endParaRPr>
          </a:p>
        </p:txBody>
      </p:sp>
      <p:sp>
        <p:nvSpPr>
          <p:cNvPr id="7" name="Text Box 2"/>
          <p:cNvSpPr txBox="1">
            <a:spLocks noChangeArrowheads="1"/>
          </p:cNvSpPr>
          <p:nvPr/>
        </p:nvSpPr>
        <p:spPr bwMode="auto">
          <a:xfrm>
            <a:off x="372793" y="1087268"/>
            <a:ext cx="8398412"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588">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9pPr>
          </a:lstStyle>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altLang="en-US" sz="2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 = Problem</a:t>
            </a:r>
            <a:endParaRPr lang="en-US" alt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indent="1191" algn="ctr" defTabSz="342900" fontAlgn="base">
              <a:lnSpc>
                <a:spcPct val="114000"/>
              </a:lnSpc>
              <a:spcBef>
                <a:spcPct val="0"/>
              </a:spcBef>
              <a:spcAft>
                <a:spcPts val="12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altLang="en-US" sz="2400"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problem do you want to solve?</a:t>
            </a:r>
          </a:p>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Be specific and make sure it’s a problem the listener address</a:t>
            </a:r>
          </a:p>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sz="2400" i="1" dirty="0">
                <a:solidFill>
                  <a:srgbClr val="D50032"/>
                </a:solidFill>
                <a:latin typeface="Open Sans" panose="020B0606030504020204" pitchFamily="34" charset="0"/>
                <a:ea typeface="Open Sans" panose="020B0606030504020204" pitchFamily="34" charset="0"/>
                <a:cs typeface="Open Sans" panose="020B0606030504020204" pitchFamily="34" charset="0"/>
              </a:rPr>
              <a:t>However, unless advocates speak up now, these provisions will expire next year, pushing millions of children back into poverty.</a:t>
            </a:r>
            <a:endParaRPr lang="en-US" altLang="en-US" sz="2400"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endParaRPr lang="en-US" sz="21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6">
            <a:extLst>
              <a:ext uri="{FF2B5EF4-FFF2-40B4-BE49-F238E27FC236}">
                <a16:creationId xmlns:a16="http://schemas.microsoft.com/office/drawing/2014/main" id="{D2A467DD-B4B6-48B5-A366-E181D6E386D1}"/>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23</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428396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fade">
                                      <p:cBhvr>
                                        <p:cTn id="13"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281707" y="273265"/>
            <a:ext cx="6580585" cy="1340644"/>
          </a:xfrm>
        </p:spPr>
        <p:txBody>
          <a:bodyPr>
            <a:normAutofit fontScale="90000"/>
          </a:bodyPr>
          <a:lstStyle/>
          <a:p>
            <a:pPr>
              <a:lnSpc>
                <a:spcPct val="150000"/>
              </a:lnSpc>
              <a:spcBef>
                <a:spcPts val="0"/>
              </a:spcBef>
            </a:pPr>
            <a:r>
              <a:rPr lang="en-US" altLang="en-US" sz="36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EPIC Laser Talk Exercise</a:t>
            </a:r>
            <a:br>
              <a:rPr lang="en-US" altLang="en-US" sz="3000" b="1" dirty="0">
                <a:solidFill>
                  <a:srgbClr val="AF1F2C"/>
                </a:solidFill>
                <a:latin typeface="Open Sans" panose="020B0606030504020204" pitchFamily="34" charset="0"/>
                <a:ea typeface="Open Sans" panose="020B0606030504020204" pitchFamily="34" charset="0"/>
                <a:cs typeface="Open Sans" panose="020B0606030504020204" pitchFamily="34" charset="0"/>
              </a:rPr>
            </a:br>
            <a:br>
              <a:rPr lang="en-US" altLang="en-US" sz="2100" b="1" dirty="0">
                <a:latin typeface="Helvetica" panose="020B0604020202020204" pitchFamily="34" charset="0"/>
              </a:rPr>
            </a:br>
            <a:endParaRPr lang="en-US" altLang="en-US" sz="1500" b="1" dirty="0">
              <a:solidFill>
                <a:srgbClr val="B01F2C"/>
              </a:solidFill>
              <a:latin typeface="Helvetica" panose="020B0604020202020204" pitchFamily="34" charset="0"/>
            </a:endParaRPr>
          </a:p>
        </p:txBody>
      </p:sp>
      <p:sp>
        <p:nvSpPr>
          <p:cNvPr id="59395" name="TextBox 2"/>
          <p:cNvSpPr txBox="1">
            <a:spLocks noChangeArrowheads="1"/>
          </p:cNvSpPr>
          <p:nvPr/>
        </p:nvSpPr>
        <p:spPr bwMode="auto">
          <a:xfrm>
            <a:off x="3729038" y="5029200"/>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endParaRPr lang="en-US" altLang="en-US" sz="1350" dirty="0">
              <a:solidFill>
                <a:srgbClr val="000000"/>
              </a:solidFill>
              <a:latin typeface="Calibri" panose="020F0502020204030204" pitchFamily="34" charset="0"/>
              <a:cs typeface="Arial" panose="020B0604020202020204" pitchFamily="34" charset="0"/>
            </a:endParaRPr>
          </a:p>
        </p:txBody>
      </p:sp>
      <p:sp>
        <p:nvSpPr>
          <p:cNvPr id="7" name="Text Box 2"/>
          <p:cNvSpPr txBox="1">
            <a:spLocks noChangeArrowheads="1"/>
          </p:cNvSpPr>
          <p:nvPr/>
        </p:nvSpPr>
        <p:spPr bwMode="auto">
          <a:xfrm>
            <a:off x="372793" y="1087268"/>
            <a:ext cx="8398412"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588">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9pPr>
          </a:lstStyle>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altLang="en-US" sz="2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 = Inform or Illustrate</a:t>
            </a:r>
            <a:endParaRPr lang="en-US" alt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indent="1191" algn="ctr" defTabSz="342900" fontAlgn="base">
              <a:lnSpc>
                <a:spcPct val="114000"/>
              </a:lnSpc>
              <a:spcBef>
                <a:spcPct val="0"/>
              </a:spcBef>
              <a:spcAft>
                <a:spcPts val="12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altLang="en-US" sz="2400"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Why is this issue important? What is your solution the problem?</a:t>
            </a:r>
            <a:endParaRPr 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Provide details that expand on the problem and/or it’s solution.</a:t>
            </a:r>
          </a:p>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endParaRPr 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6">
            <a:extLst>
              <a:ext uri="{FF2B5EF4-FFF2-40B4-BE49-F238E27FC236}">
                <a16:creationId xmlns:a16="http://schemas.microsoft.com/office/drawing/2014/main" id="{D2A467DD-B4B6-48B5-A366-E181D6E386D1}"/>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24</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876676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485900" y="-70465"/>
            <a:ext cx="6172200" cy="739378"/>
          </a:xfrm>
        </p:spPr>
        <p:txBody>
          <a:bodyPr/>
          <a:lstStyle/>
          <a:p>
            <a:pPr>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sz="27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Tell stories</a:t>
            </a:r>
            <a:endParaRPr lang="en-US" altLang="en-US" sz="2700"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6018" y="2320951"/>
            <a:ext cx="2395154" cy="2639174"/>
          </a:xfrm>
          <a:prstGeom prst="rect">
            <a:avLst/>
          </a:prstGeom>
        </p:spPr>
      </p:pic>
      <p:sp>
        <p:nvSpPr>
          <p:cNvPr id="6" name="Rectangle 7"/>
          <p:cNvSpPr>
            <a:spLocks noChangeArrowheads="1"/>
          </p:cNvSpPr>
          <p:nvPr/>
        </p:nvSpPr>
        <p:spPr bwMode="auto">
          <a:xfrm>
            <a:off x="203200" y="492430"/>
            <a:ext cx="7569200" cy="1752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0" bIns="0" anchor="ctr">
            <a:spAutoFit/>
          </a:bodyPr>
          <a:lstStyle>
            <a:lvl1pPr marL="342900" indent="-342900" eaLnBrk="0" hangingPunct="0">
              <a:spcBef>
                <a:spcPct val="20000"/>
              </a:spcBef>
              <a:buFont typeface="Arial" pitchFamily="34" charset="0"/>
              <a:buChar char="•"/>
              <a:defRPr sz="3200">
                <a:solidFill>
                  <a:srgbClr val="58585B"/>
                </a:solidFill>
                <a:latin typeface="Helvetica" charset="0"/>
              </a:defRPr>
            </a:lvl1pPr>
            <a:lvl2pPr marL="742950" indent="-285750" eaLnBrk="0" hangingPunct="0">
              <a:spcBef>
                <a:spcPct val="20000"/>
              </a:spcBef>
              <a:buFont typeface="Courier New" pitchFamily="49" charset="0"/>
              <a:buChar char="o"/>
              <a:defRPr sz="2800">
                <a:solidFill>
                  <a:srgbClr val="58585B"/>
                </a:solidFill>
                <a:latin typeface="Helvetica" charset="0"/>
              </a:defRPr>
            </a:lvl2pPr>
            <a:lvl3pPr marL="1143000" indent="-228600" eaLnBrk="0" hangingPunct="0">
              <a:spcBef>
                <a:spcPct val="20000"/>
              </a:spcBef>
              <a:buFont typeface="Arial" pitchFamily="34" charset="0"/>
              <a:buChar char="•"/>
              <a:defRPr sz="2400">
                <a:solidFill>
                  <a:srgbClr val="58585B"/>
                </a:solidFill>
                <a:latin typeface="Helvetica" charset="0"/>
              </a:defRPr>
            </a:lvl3pPr>
            <a:lvl4pPr marL="1600200" indent="-228600" eaLnBrk="0" hangingPunct="0">
              <a:spcBef>
                <a:spcPct val="20000"/>
              </a:spcBef>
              <a:buFont typeface="Courier New" pitchFamily="49" charset="0"/>
              <a:buChar char="o"/>
              <a:defRPr sz="2000">
                <a:solidFill>
                  <a:srgbClr val="58585B"/>
                </a:solidFill>
                <a:latin typeface="Helvetica" charset="0"/>
              </a:defRPr>
            </a:lvl4pPr>
            <a:lvl5pPr marL="2057400" indent="-228600" eaLnBrk="0" hangingPunct="0">
              <a:spcBef>
                <a:spcPct val="20000"/>
              </a:spcBef>
              <a:buFont typeface="Arial" pitchFamily="34" charset="0"/>
              <a:buChar char="•"/>
              <a:defRPr sz="2000">
                <a:solidFill>
                  <a:schemeClr val="tx1"/>
                </a:solidFill>
                <a:latin typeface="Helvetica"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9pPr>
          </a:lstStyle>
          <a:p>
            <a:pPr marL="0" indent="0" defTabSz="241093">
              <a:lnSpc>
                <a:spcPct val="114000"/>
              </a:lnSpc>
              <a:spcBef>
                <a:spcPts val="0"/>
              </a:spcBef>
              <a:spcAft>
                <a:spcPts val="450"/>
              </a:spcAft>
              <a:buNone/>
            </a:pPr>
            <a:r>
              <a:rPr lang="en-US" sz="1800" b="1" dirty="0">
                <a:latin typeface="Open Sans" panose="020B0606030504020204" pitchFamily="34" charset="0"/>
                <a:ea typeface="Open Sans" panose="020B0606030504020204" pitchFamily="34" charset="0"/>
                <a:cs typeface="Open Sans" panose="020B0606030504020204" pitchFamily="34" charset="0"/>
              </a:rPr>
              <a:t>Stories matter and</a:t>
            </a:r>
            <a:r>
              <a:rPr lang="is-IS" sz="1800" b="1" dirty="0">
                <a:latin typeface="Open Sans" panose="020B0606030504020204" pitchFamily="34" charset="0"/>
                <a:ea typeface="Open Sans" panose="020B0606030504020204" pitchFamily="34" charset="0"/>
                <a:cs typeface="Open Sans" panose="020B0606030504020204" pitchFamily="34" charset="0"/>
              </a:rPr>
              <a:t>…</a:t>
            </a:r>
            <a:r>
              <a:rPr lang="en-US" sz="1800" b="1" dirty="0">
                <a:latin typeface="Open Sans" panose="020B0606030504020204" pitchFamily="34" charset="0"/>
                <a:ea typeface="Open Sans" panose="020B0606030504020204" pitchFamily="34" charset="0"/>
                <a:cs typeface="Open Sans" panose="020B0606030504020204" pitchFamily="34" charset="0"/>
              </a:rPr>
              <a:t>they work!  </a:t>
            </a:r>
          </a:p>
          <a:p>
            <a:pPr marL="257175" lvl="1" indent="-257175" defTabSz="241093">
              <a:lnSpc>
                <a:spcPct val="114000"/>
              </a:lnSpc>
              <a:spcBef>
                <a:spcPts val="0"/>
              </a:spcBef>
              <a:spcAft>
                <a:spcPts val="450"/>
              </a:spcAft>
              <a:buFont typeface="Arial" panose="020B0604020202020204" pitchFamily="34" charset="0"/>
              <a:buChar char="•"/>
            </a:pPr>
            <a:r>
              <a:rPr lang="en-US" sz="1800" dirty="0">
                <a:latin typeface="Open Sans" panose="020B0606030504020204" pitchFamily="34" charset="0"/>
                <a:ea typeface="Open Sans" panose="020B0606030504020204" pitchFamily="34" charset="0"/>
                <a:cs typeface="Open Sans" panose="020B0606030504020204" pitchFamily="34" charset="0"/>
              </a:rPr>
              <a:t>“Data makes you credible. Stories make you memorable.”</a:t>
            </a:r>
          </a:p>
          <a:p>
            <a:pPr marL="257175" lvl="1" indent="-257175" defTabSz="241093">
              <a:lnSpc>
                <a:spcPct val="114000"/>
              </a:lnSpc>
              <a:spcBef>
                <a:spcPts val="0"/>
              </a:spcBef>
              <a:spcAft>
                <a:spcPts val="450"/>
              </a:spcAft>
              <a:buFont typeface="Arial" panose="020B0604020202020204" pitchFamily="34" charset="0"/>
              <a:buChar char="•"/>
            </a:pPr>
            <a:r>
              <a:rPr lang="en-US" sz="1800" dirty="0">
                <a:latin typeface="Open Sans" panose="020B0606030504020204" pitchFamily="34" charset="0"/>
                <a:ea typeface="Open Sans" panose="020B0606030504020204" pitchFamily="34" charset="0"/>
                <a:cs typeface="Open Sans" panose="020B0606030504020204" pitchFamily="34" charset="0"/>
              </a:rPr>
              <a:t>Stories are “sticky” – 22x more likely to be remembered than facts alone</a:t>
            </a:r>
          </a:p>
          <a:p>
            <a:pPr marL="257175" lvl="1" indent="-257175" defTabSz="241093">
              <a:lnSpc>
                <a:spcPct val="114000"/>
              </a:lnSpc>
              <a:spcBef>
                <a:spcPts val="0"/>
              </a:spcBef>
              <a:spcAft>
                <a:spcPts val="450"/>
              </a:spcAft>
              <a:buFont typeface="Arial" panose="020B0604020202020204" pitchFamily="34" charset="0"/>
              <a:buChar char="•"/>
            </a:pPr>
            <a:r>
              <a:rPr lang="en-US" sz="1800" dirty="0">
                <a:latin typeface="Open Sans" panose="020B0606030504020204" pitchFamily="34" charset="0"/>
                <a:ea typeface="Open Sans" panose="020B0606030504020204" pitchFamily="34" charset="0"/>
                <a:cs typeface="Open Sans" panose="020B0606030504020204" pitchFamily="34" charset="0"/>
              </a:rPr>
              <a:t>Effective way to influence policy makers, bust dangerous myths </a:t>
            </a:r>
          </a:p>
        </p:txBody>
      </p:sp>
      <p:sp>
        <p:nvSpPr>
          <p:cNvPr id="7" name="Rectangle 5">
            <a:extLst>
              <a:ext uri="{FF2B5EF4-FFF2-40B4-BE49-F238E27FC236}">
                <a16:creationId xmlns:a16="http://schemas.microsoft.com/office/drawing/2014/main" id="{BA4EACAD-7111-4D02-9306-492101CB11C8}"/>
              </a:ext>
            </a:extLst>
          </p:cNvPr>
          <p:cNvSpPr>
            <a:spLocks noChangeArrowheads="1"/>
          </p:cNvSpPr>
          <p:nvPr/>
        </p:nvSpPr>
        <p:spPr bwMode="auto">
          <a:xfrm>
            <a:off x="-1815" y="0"/>
            <a:ext cx="41002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a:spcBef>
                <a:spcPct val="0"/>
              </a:spcBef>
              <a:buFontTx/>
              <a:buNone/>
            </a:pPr>
            <a:fld id="{95BB2D1B-881B-4C36-91A0-2138573F7DA8}" type="slidenum">
              <a:rPr lang="en-US" altLang="en-US" sz="1350">
                <a:latin typeface="Open Sans" panose="020B0606030504020204" pitchFamily="34" charset="0"/>
                <a:ea typeface="Open Sans" panose="020B0606030504020204" pitchFamily="34" charset="0"/>
                <a:cs typeface="Open Sans" panose="020B0606030504020204" pitchFamily="34" charset="0"/>
              </a:rPr>
              <a:pPr>
                <a:spcBef>
                  <a:spcPct val="0"/>
                </a:spcBef>
                <a:buFontTx/>
                <a:buNone/>
              </a:pPr>
              <a:t>25</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1">
            <a:extLst>
              <a:ext uri="{FF2B5EF4-FFF2-40B4-BE49-F238E27FC236}">
                <a16:creationId xmlns:a16="http://schemas.microsoft.com/office/drawing/2014/main" id="{CDB2F5ED-B8D3-409C-A666-52B1EA6C7BCB}"/>
              </a:ext>
            </a:extLst>
          </p:cNvPr>
          <p:cNvPicPr>
            <a:picLocks noChangeAspect="1"/>
          </p:cNvPicPr>
          <p:nvPr/>
        </p:nvPicPr>
        <p:blipFill>
          <a:blip r:embed="rId3"/>
          <a:stretch>
            <a:fillRect/>
          </a:stretch>
        </p:blipFill>
        <p:spPr>
          <a:xfrm>
            <a:off x="1635369" y="2320951"/>
            <a:ext cx="2530370" cy="2539800"/>
          </a:xfrm>
          <a:prstGeom prst="rect">
            <a:avLst/>
          </a:prstGeom>
        </p:spPr>
      </p:pic>
    </p:spTree>
    <p:extLst>
      <p:ext uri="{BB962C8B-B14F-4D97-AF65-F5344CB8AC3E}">
        <p14:creationId xmlns:p14="http://schemas.microsoft.com/office/powerpoint/2010/main" val="2516201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281707" y="273265"/>
            <a:ext cx="6580585" cy="1340644"/>
          </a:xfrm>
        </p:spPr>
        <p:txBody>
          <a:bodyPr>
            <a:normAutofit fontScale="90000"/>
          </a:bodyPr>
          <a:lstStyle/>
          <a:p>
            <a:pPr>
              <a:lnSpc>
                <a:spcPct val="150000"/>
              </a:lnSpc>
              <a:spcBef>
                <a:spcPts val="0"/>
              </a:spcBef>
            </a:pPr>
            <a:r>
              <a:rPr lang="en-US" altLang="en-US" sz="36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EPIC Laser Talk Exercise</a:t>
            </a:r>
            <a:br>
              <a:rPr lang="en-US" altLang="en-US" sz="3000" b="1" dirty="0">
                <a:solidFill>
                  <a:srgbClr val="AF1F2C"/>
                </a:solidFill>
                <a:latin typeface="Open Sans" panose="020B0606030504020204" pitchFamily="34" charset="0"/>
                <a:ea typeface="Open Sans" panose="020B0606030504020204" pitchFamily="34" charset="0"/>
                <a:cs typeface="Open Sans" panose="020B0606030504020204" pitchFamily="34" charset="0"/>
              </a:rPr>
            </a:br>
            <a:br>
              <a:rPr lang="en-US" altLang="en-US" sz="2100" b="1" dirty="0">
                <a:latin typeface="Helvetica" panose="020B0604020202020204" pitchFamily="34" charset="0"/>
              </a:rPr>
            </a:br>
            <a:endParaRPr lang="en-US" altLang="en-US" sz="1500" b="1" dirty="0">
              <a:solidFill>
                <a:srgbClr val="B01F2C"/>
              </a:solidFill>
              <a:latin typeface="Helvetica" panose="020B0604020202020204" pitchFamily="34" charset="0"/>
            </a:endParaRPr>
          </a:p>
        </p:txBody>
      </p:sp>
      <p:sp>
        <p:nvSpPr>
          <p:cNvPr id="59395" name="TextBox 2"/>
          <p:cNvSpPr txBox="1">
            <a:spLocks noChangeArrowheads="1"/>
          </p:cNvSpPr>
          <p:nvPr/>
        </p:nvSpPr>
        <p:spPr bwMode="auto">
          <a:xfrm>
            <a:off x="3729038" y="5029200"/>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endParaRPr lang="en-US" altLang="en-US" sz="1350" dirty="0">
              <a:solidFill>
                <a:srgbClr val="000000"/>
              </a:solidFill>
              <a:latin typeface="Calibri" panose="020F0502020204030204" pitchFamily="34" charset="0"/>
              <a:cs typeface="Arial" panose="020B0604020202020204" pitchFamily="34" charset="0"/>
            </a:endParaRPr>
          </a:p>
        </p:txBody>
      </p:sp>
      <p:sp>
        <p:nvSpPr>
          <p:cNvPr id="7" name="Text Box 2"/>
          <p:cNvSpPr txBox="1">
            <a:spLocks noChangeArrowheads="1"/>
          </p:cNvSpPr>
          <p:nvPr/>
        </p:nvSpPr>
        <p:spPr bwMode="auto">
          <a:xfrm>
            <a:off x="372793" y="1087268"/>
            <a:ext cx="8398412"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588">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9pPr>
          </a:lstStyle>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altLang="en-US" sz="2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 = Inform or Illustrate</a:t>
            </a:r>
            <a:endParaRPr lang="en-US" alt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sz="2400" i="1" dirty="0">
                <a:solidFill>
                  <a:srgbClr val="D50032"/>
                </a:solidFill>
                <a:latin typeface="Open Sans" panose="020B0606030504020204" pitchFamily="34" charset="0"/>
                <a:ea typeface="Open Sans" panose="020B0606030504020204" pitchFamily="34" charset="0"/>
                <a:cs typeface="Open Sans" panose="020B0606030504020204" pitchFamily="34" charset="0"/>
              </a:rPr>
              <a:t>We have the opportunity to cut child poverty in half in this country by making the new CTC provisions permanent. But without ordinary people like me and you telling our members of Congress to do it, it won’t happen. I know you care deeply about issues affecting children and have seen you speak out about it on social media. I think you would be a powerful advocate on this issue. </a:t>
            </a:r>
          </a:p>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endParaRPr 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6">
            <a:extLst>
              <a:ext uri="{FF2B5EF4-FFF2-40B4-BE49-F238E27FC236}">
                <a16:creationId xmlns:a16="http://schemas.microsoft.com/office/drawing/2014/main" id="{D2A467DD-B4B6-48B5-A366-E181D6E386D1}"/>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26</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0754320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281707" y="273265"/>
            <a:ext cx="6580585" cy="1340644"/>
          </a:xfrm>
        </p:spPr>
        <p:txBody>
          <a:bodyPr>
            <a:normAutofit fontScale="90000"/>
          </a:bodyPr>
          <a:lstStyle/>
          <a:p>
            <a:pPr>
              <a:lnSpc>
                <a:spcPct val="150000"/>
              </a:lnSpc>
              <a:spcBef>
                <a:spcPts val="0"/>
              </a:spcBef>
            </a:pPr>
            <a:r>
              <a:rPr lang="en-US" altLang="en-US" sz="36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EPIC Laser Talk Exercise</a:t>
            </a:r>
            <a:br>
              <a:rPr lang="en-US" altLang="en-US" sz="3000" b="1" dirty="0">
                <a:solidFill>
                  <a:srgbClr val="AF1F2C"/>
                </a:solidFill>
                <a:latin typeface="Open Sans" panose="020B0606030504020204" pitchFamily="34" charset="0"/>
                <a:ea typeface="Open Sans" panose="020B0606030504020204" pitchFamily="34" charset="0"/>
                <a:cs typeface="Open Sans" panose="020B0606030504020204" pitchFamily="34" charset="0"/>
              </a:rPr>
            </a:br>
            <a:br>
              <a:rPr lang="en-US" altLang="en-US" sz="2100" b="1" dirty="0">
                <a:latin typeface="Helvetica" panose="020B0604020202020204" pitchFamily="34" charset="0"/>
              </a:rPr>
            </a:br>
            <a:endParaRPr lang="en-US" altLang="en-US" sz="1500" b="1" dirty="0">
              <a:solidFill>
                <a:srgbClr val="B01F2C"/>
              </a:solidFill>
              <a:latin typeface="Helvetica" panose="020B0604020202020204" pitchFamily="34" charset="0"/>
            </a:endParaRPr>
          </a:p>
        </p:txBody>
      </p:sp>
      <p:sp>
        <p:nvSpPr>
          <p:cNvPr id="59395" name="TextBox 2"/>
          <p:cNvSpPr txBox="1">
            <a:spLocks noChangeArrowheads="1"/>
          </p:cNvSpPr>
          <p:nvPr/>
        </p:nvSpPr>
        <p:spPr bwMode="auto">
          <a:xfrm>
            <a:off x="3729038" y="5029200"/>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endParaRPr lang="en-US" altLang="en-US" sz="1350" dirty="0">
              <a:solidFill>
                <a:srgbClr val="000000"/>
              </a:solidFill>
              <a:latin typeface="Calibri" panose="020F0502020204030204" pitchFamily="34" charset="0"/>
              <a:cs typeface="Arial" panose="020B0604020202020204" pitchFamily="34" charset="0"/>
            </a:endParaRPr>
          </a:p>
        </p:txBody>
      </p:sp>
      <p:sp>
        <p:nvSpPr>
          <p:cNvPr id="7" name="Text Box 2"/>
          <p:cNvSpPr txBox="1">
            <a:spLocks noChangeArrowheads="1"/>
          </p:cNvSpPr>
          <p:nvPr/>
        </p:nvSpPr>
        <p:spPr bwMode="auto">
          <a:xfrm>
            <a:off x="372793" y="1087268"/>
            <a:ext cx="8398412"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588">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9pPr>
          </a:lstStyle>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altLang="en-US" sz="2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 = Call to Action</a:t>
            </a:r>
            <a:endParaRPr lang="en-US" alt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indent="1191" algn="ctr" defTabSz="342900" fontAlgn="base">
              <a:lnSpc>
                <a:spcPct val="114000"/>
              </a:lnSpc>
              <a:spcBef>
                <a:spcPct val="0"/>
              </a:spcBef>
              <a:spcAft>
                <a:spcPts val="12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altLang="en-US" sz="2400"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do you want the listener to do?</a:t>
            </a:r>
            <a:endParaRPr 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indent="1191" algn="ctr" defTabSz="342900" fontAlgn="base">
              <a:lnSpc>
                <a:spcPct val="114000"/>
              </a:lnSpc>
              <a:spcBef>
                <a:spcPct val="0"/>
              </a:spcBef>
              <a:spcAft>
                <a:spcPts val="12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Be as specific as you can. Frame it as a YES or NO question. </a:t>
            </a:r>
          </a:p>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r>
              <a:rPr lang="en-US" sz="2200" i="1" dirty="0">
                <a:solidFill>
                  <a:srgbClr val="D50032"/>
                </a:solidFill>
                <a:latin typeface="Open Sans" panose="020B0606030504020204" pitchFamily="34" charset="0"/>
                <a:ea typeface="Open Sans" panose="020B0606030504020204" pitchFamily="34" charset="0"/>
                <a:cs typeface="Open Sans" panose="020B0606030504020204" pitchFamily="34" charset="0"/>
              </a:rPr>
              <a:t>I am working on a new campaign to make the CTC provisions permanent this year. We’re organizing people to take action in the coming weeks. I would love for you to be part of this. We’re going to make history. Would you join us?</a:t>
            </a:r>
            <a:endParaRPr lang="en-US" altLang="en-US" sz="2200"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a:p>
            <a:pPr indent="1191" algn="ctr" defTabSz="342900" fontAlgn="base">
              <a:lnSpc>
                <a:spcPct val="114000"/>
              </a:lnSpc>
              <a:spcBef>
                <a:spcPct val="0"/>
              </a:spcBef>
              <a:spcAft>
                <a:spcPts val="1800"/>
              </a:spcAft>
              <a:buSzPct val="60000"/>
              <a:buNone/>
              <a:tabLst>
                <a:tab pos="684610" algn="l"/>
                <a:tab pos="1370410" algn="l"/>
                <a:tab pos="2056210" algn="l"/>
                <a:tab pos="2742010" algn="l"/>
                <a:tab pos="3427810" algn="l"/>
                <a:tab pos="4113610" algn="l"/>
                <a:tab pos="4799410" algn="l"/>
                <a:tab pos="5485210" algn="l"/>
                <a:tab pos="6171010" algn="l"/>
                <a:tab pos="6856810" algn="l"/>
                <a:tab pos="7542610" algn="l"/>
              </a:tabLst>
              <a:defRPr/>
            </a:pPr>
            <a:endParaRPr lang="en-US" sz="24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6">
            <a:extLst>
              <a:ext uri="{FF2B5EF4-FFF2-40B4-BE49-F238E27FC236}">
                <a16:creationId xmlns:a16="http://schemas.microsoft.com/office/drawing/2014/main" id="{D2A467DD-B4B6-48B5-A366-E181D6E386D1}"/>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27</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693438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Box 2"/>
          <p:cNvSpPr txBox="1">
            <a:spLocks noChangeArrowheads="1"/>
          </p:cNvSpPr>
          <p:nvPr/>
        </p:nvSpPr>
        <p:spPr bwMode="auto">
          <a:xfrm>
            <a:off x="3729038" y="5029200"/>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endParaRPr lang="en-US" altLang="en-US" sz="1350" dirty="0">
              <a:solidFill>
                <a:srgbClr val="000000"/>
              </a:solidFill>
              <a:latin typeface="Calibri" panose="020F0502020204030204" pitchFamily="34" charset="0"/>
              <a:cs typeface="Arial" panose="020B0604020202020204" pitchFamily="34" charset="0"/>
            </a:endParaRPr>
          </a:p>
        </p:txBody>
      </p:sp>
      <p:sp>
        <p:nvSpPr>
          <p:cNvPr id="62469" name="Text Box 1"/>
          <p:cNvSpPr txBox="1">
            <a:spLocks noChangeArrowheads="1"/>
          </p:cNvSpPr>
          <p:nvPr/>
        </p:nvSpPr>
        <p:spPr bwMode="auto">
          <a:xfrm>
            <a:off x="1143000" y="831056"/>
            <a:ext cx="68580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319088" indent="-315913">
              <a:spcBef>
                <a:spcPct val="20000"/>
              </a:spcBef>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3200">
                <a:solidFill>
                  <a:srgbClr val="58585B"/>
                </a:solidFill>
                <a:latin typeface="Helvetica" panose="020B0604020202020204" pitchFamily="34" charset="0"/>
                <a:ea typeface="MS PGothic" panose="020B0600070205080204" pitchFamily="34" charset="-128"/>
              </a:defRPr>
            </a:lvl1pPr>
            <a:lvl2pPr marL="741363" indent="-284163">
              <a:spcBef>
                <a:spcPct val="20000"/>
              </a:spcBef>
              <a:buFont typeface="Courier New" panose="02070309020205020404" pitchFamily="49" charset="0"/>
              <a:buChar char="o"/>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chemeClr val="tx1"/>
                </a:solidFill>
                <a:latin typeface="Helvetica" panose="020B0604020202020204" pitchFamily="34" charset="0"/>
                <a:ea typeface="MS PGothic" panose="020B0600070205080204" pitchFamily="34" charset="-128"/>
              </a:defRPr>
            </a:lvl9pPr>
          </a:lstStyle>
          <a:p>
            <a:pPr marL="556022" lvl="1" indent="-213122" algn="ctr" defTabSz="342900" fontAlgn="base">
              <a:lnSpc>
                <a:spcPct val="90000"/>
              </a:lnSpc>
              <a:spcBef>
                <a:spcPts val="413"/>
              </a:spcBef>
              <a:spcAft>
                <a:spcPct val="0"/>
              </a:spcAft>
              <a:buNone/>
              <a:tabLst>
                <a:tab pos="239316" algn="l"/>
                <a:tab pos="582216" algn="l"/>
                <a:tab pos="925116" algn="l"/>
                <a:tab pos="1268016" algn="l"/>
                <a:tab pos="1610916" algn="l"/>
                <a:tab pos="1953816" algn="l"/>
                <a:tab pos="2296716" algn="l"/>
                <a:tab pos="2639616" algn="l"/>
                <a:tab pos="2982516" algn="l"/>
                <a:tab pos="3325416" algn="l"/>
                <a:tab pos="3668316" algn="l"/>
                <a:tab pos="4011216" algn="l"/>
                <a:tab pos="4354116" algn="l"/>
                <a:tab pos="4697016" algn="l"/>
                <a:tab pos="5039916" algn="l"/>
                <a:tab pos="5382816" algn="l"/>
                <a:tab pos="5725716" algn="l"/>
                <a:tab pos="6068616" algn="l"/>
                <a:tab pos="6411516" algn="l"/>
                <a:tab pos="6754416" algn="l"/>
                <a:tab pos="7097316" algn="l"/>
              </a:tabLst>
              <a:defRPr/>
            </a:pPr>
            <a:endParaRPr lang="en-US" altLang="en-US" sz="1800" dirty="0">
              <a:solidFill>
                <a:srgbClr val="0033CC"/>
              </a:solidFill>
              <a:latin typeface="Calibri" panose="020F0502020204030204" pitchFamily="34" charset="0"/>
              <a:ea typeface="SimSun" panose="02010600030101010101" pitchFamily="2" charset="-122"/>
              <a:cs typeface="Arial" panose="020B0604020202020204" pitchFamily="34" charset="0"/>
            </a:endParaRPr>
          </a:p>
        </p:txBody>
      </p:sp>
      <p:sp>
        <p:nvSpPr>
          <p:cNvPr id="62470" name="Text Box 2"/>
          <p:cNvSpPr txBox="1">
            <a:spLocks noChangeArrowheads="1"/>
          </p:cNvSpPr>
          <p:nvPr/>
        </p:nvSpPr>
        <p:spPr bwMode="auto">
          <a:xfrm>
            <a:off x="154744" y="613153"/>
            <a:ext cx="8335107"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588">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9pPr>
          </a:lstStyle>
          <a:p>
            <a:pPr indent="0">
              <a:lnSpc>
                <a:spcPct val="114000"/>
              </a:lnSpc>
              <a:spcBef>
                <a:spcPts val="0"/>
              </a:spcBef>
              <a:buNone/>
            </a:pPr>
            <a:r>
              <a:rPr lang="en-US" sz="17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Engage:</a:t>
            </a:r>
            <a:r>
              <a:rPr lang="en-US" sz="1700" dirty="0">
                <a:solidFill>
                  <a:srgbClr val="D50032"/>
                </a:solidFill>
                <a:latin typeface="Open Sans" panose="020B0606030504020204" pitchFamily="34" charset="0"/>
                <a:ea typeface="Open Sans" panose="020B0606030504020204" pitchFamily="34" charset="0"/>
                <a:cs typeface="Open Sans" panose="020B0606030504020204" pitchFamily="34" charset="0"/>
              </a:rPr>
              <a:t> </a:t>
            </a: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Congress just passed legislation that will cut child poverty by </a:t>
            </a:r>
          </a:p>
          <a:p>
            <a:pPr indent="0">
              <a:lnSpc>
                <a:spcPct val="114000"/>
              </a:lnSpc>
              <a:spcBef>
                <a:spcPts val="0"/>
              </a:spcBef>
              <a:spcAft>
                <a:spcPts val="1200"/>
              </a:spcAft>
              <a:buNone/>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45 percent in the next year through an expansion of the Child Tax Credit.</a:t>
            </a:r>
          </a:p>
          <a:p>
            <a:pPr indent="0">
              <a:lnSpc>
                <a:spcPct val="114000"/>
              </a:lnSpc>
              <a:spcBef>
                <a:spcPts val="0"/>
              </a:spcBef>
              <a:spcAft>
                <a:spcPts val="1200"/>
              </a:spcAft>
              <a:buNone/>
            </a:pPr>
            <a:r>
              <a:rPr lang="en-US" sz="17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Problem</a:t>
            </a:r>
            <a:r>
              <a:rPr lang="en-US" sz="1700" b="1">
                <a:solidFill>
                  <a:srgbClr val="D50032"/>
                </a:solidFill>
                <a:latin typeface="Open Sans" panose="020B0606030504020204" pitchFamily="34" charset="0"/>
                <a:ea typeface="Open Sans" panose="020B0606030504020204" pitchFamily="34" charset="0"/>
                <a:cs typeface="Open Sans" panose="020B0606030504020204" pitchFamily="34" charset="0"/>
              </a:rPr>
              <a:t>:</a:t>
            </a:r>
            <a:r>
              <a:rPr lang="en-US" sz="1700">
                <a:solidFill>
                  <a:srgbClr val="D50032"/>
                </a:solidFill>
                <a:latin typeface="Open Sans" panose="020B0606030504020204" pitchFamily="34" charset="0"/>
                <a:ea typeface="Open Sans" panose="020B0606030504020204" pitchFamily="34" charset="0"/>
                <a:cs typeface="Open Sans" panose="020B0606030504020204" pitchFamily="34" charset="0"/>
              </a:rPr>
              <a:t> </a:t>
            </a:r>
            <a:r>
              <a:rPr lang="en-US" sz="1700">
                <a:solidFill>
                  <a:schemeClr val="tx1"/>
                </a:solidFill>
                <a:latin typeface="Open Sans" panose="020B0606030504020204" pitchFamily="34" charset="0"/>
                <a:ea typeface="Open Sans" panose="020B0606030504020204" pitchFamily="34" charset="0"/>
                <a:cs typeface="Open Sans" panose="020B0606030504020204" pitchFamily="34" charset="0"/>
              </a:rPr>
              <a:t>However, unless advocates speak up now, these provisions will expire next year, pushing millions of children back into poverty.</a:t>
            </a:r>
            <a:endPar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indent="0">
              <a:lnSpc>
                <a:spcPct val="114000"/>
              </a:lnSpc>
              <a:spcBef>
                <a:spcPts val="0"/>
              </a:spcBef>
              <a:spcAft>
                <a:spcPts val="1200"/>
              </a:spcAft>
              <a:buNone/>
            </a:pPr>
            <a:r>
              <a:rPr lang="en-US" sz="17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Inform: </a:t>
            </a: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We have the opportunity to cut child poverty in half in this country by making the new CTC provisions permanent. But without ordinary people like me and you telling our members of Congress to do it, it won’t happen. I know you care deeply about issues affecting children and have seen you speak out about it on social media. I think you would be a powerful advocate on this issue. </a:t>
            </a:r>
          </a:p>
          <a:p>
            <a:pPr indent="0">
              <a:lnSpc>
                <a:spcPct val="114000"/>
              </a:lnSpc>
              <a:spcBef>
                <a:spcPts val="0"/>
              </a:spcBef>
              <a:spcAft>
                <a:spcPts val="600"/>
              </a:spcAft>
              <a:buNone/>
            </a:pPr>
            <a:r>
              <a:rPr lang="en-US" sz="17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Call to Action: </a:t>
            </a: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I am working on a new campaign to make the CTC provisions permanent this year. We’re organizing people to take action in the coming weeks. I would love for you to be part of this. We’re going to make history. Would you join us?</a:t>
            </a:r>
          </a:p>
          <a:p>
            <a:pPr indent="0">
              <a:lnSpc>
                <a:spcPct val="114000"/>
              </a:lnSpc>
              <a:spcBef>
                <a:spcPts val="0"/>
              </a:spcBef>
              <a:spcAft>
                <a:spcPts val="600"/>
              </a:spcAft>
              <a:buNone/>
            </a:pPr>
            <a:endParaRPr lang="en-US" sz="155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itle 1">
            <a:extLst>
              <a:ext uri="{FF2B5EF4-FFF2-40B4-BE49-F238E27FC236}">
                <a16:creationId xmlns:a16="http://schemas.microsoft.com/office/drawing/2014/main" id="{BEC96157-6FDF-4087-9828-A1074F87662C}"/>
              </a:ext>
            </a:extLst>
          </p:cNvPr>
          <p:cNvSpPr txBox="1">
            <a:spLocks/>
          </p:cNvSpPr>
          <p:nvPr/>
        </p:nvSpPr>
        <p:spPr>
          <a:xfrm>
            <a:off x="1278732" y="116681"/>
            <a:ext cx="6580585" cy="650008"/>
          </a:xfrm>
          <a:prstGeom prst="rect">
            <a:avLst/>
          </a:prstGeom>
        </p:spPr>
        <p:txBody>
          <a:bodyPr vert="horz" lIns="68580" tIns="34290" rIns="68580" bIns="34290" rtlCol="0" anchor="ctr">
            <a:normAutofit fontScale="52500" lnSpcReduction="20000"/>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defTabSz="342900">
              <a:lnSpc>
                <a:spcPct val="150000"/>
              </a:lnSpc>
              <a:spcBef>
                <a:spcPts val="0"/>
              </a:spcBef>
              <a:defRPr/>
            </a:pPr>
            <a:r>
              <a:rPr lang="en-US" altLang="en-US" sz="38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EPIC Laser Talk</a:t>
            </a:r>
            <a:br>
              <a:rPr lang="en-US" altLang="en-US" sz="2100" b="1" dirty="0">
                <a:solidFill>
                  <a:srgbClr val="58585B"/>
                </a:solidFill>
                <a:latin typeface="Helvetica" panose="020B0604020202020204" pitchFamily="34" charset="0"/>
              </a:rPr>
            </a:br>
            <a:endParaRPr lang="en-US" altLang="en-US" sz="1500" b="1" dirty="0">
              <a:solidFill>
                <a:srgbClr val="B01F2C"/>
              </a:solidFill>
              <a:latin typeface="Helvetica" panose="020B0604020202020204" pitchFamily="34" charset="0"/>
            </a:endParaRPr>
          </a:p>
        </p:txBody>
      </p:sp>
      <p:sp>
        <p:nvSpPr>
          <p:cNvPr id="8" name="Rectangle 6">
            <a:extLst>
              <a:ext uri="{FF2B5EF4-FFF2-40B4-BE49-F238E27FC236}">
                <a16:creationId xmlns:a16="http://schemas.microsoft.com/office/drawing/2014/main" id="{57398294-B0DE-4C6E-B46C-2B31BBC87289}"/>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28</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9768375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Box 2"/>
          <p:cNvSpPr txBox="1">
            <a:spLocks noChangeArrowheads="1"/>
          </p:cNvSpPr>
          <p:nvPr/>
        </p:nvSpPr>
        <p:spPr bwMode="auto">
          <a:xfrm>
            <a:off x="3729038" y="5029200"/>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endParaRPr lang="en-US" altLang="en-US" sz="1350" dirty="0">
              <a:solidFill>
                <a:srgbClr val="000000"/>
              </a:solidFill>
              <a:latin typeface="Calibri" panose="020F0502020204030204" pitchFamily="34" charset="0"/>
              <a:cs typeface="Arial" panose="020B0604020202020204" pitchFamily="34" charset="0"/>
            </a:endParaRPr>
          </a:p>
        </p:txBody>
      </p:sp>
      <p:sp>
        <p:nvSpPr>
          <p:cNvPr id="62469" name="Text Box 1"/>
          <p:cNvSpPr txBox="1">
            <a:spLocks noChangeArrowheads="1"/>
          </p:cNvSpPr>
          <p:nvPr/>
        </p:nvSpPr>
        <p:spPr bwMode="auto">
          <a:xfrm>
            <a:off x="1143000" y="831056"/>
            <a:ext cx="68580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319088" indent="-315913">
              <a:spcBef>
                <a:spcPct val="20000"/>
              </a:spcBef>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3200">
                <a:solidFill>
                  <a:srgbClr val="58585B"/>
                </a:solidFill>
                <a:latin typeface="Helvetica" panose="020B0604020202020204" pitchFamily="34" charset="0"/>
                <a:ea typeface="MS PGothic" panose="020B0600070205080204" pitchFamily="34" charset="-128"/>
              </a:defRPr>
            </a:lvl1pPr>
            <a:lvl2pPr marL="741363" indent="-284163">
              <a:spcBef>
                <a:spcPct val="20000"/>
              </a:spcBef>
              <a:buFont typeface="Courier New" panose="02070309020205020404" pitchFamily="49" charset="0"/>
              <a:buChar char="o"/>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tabLst>
                <a:tab pos="319088" algn="l"/>
                <a:tab pos="776288" algn="l"/>
                <a:tab pos="1233488" algn="l"/>
                <a:tab pos="1690688" algn="l"/>
                <a:tab pos="2147888" algn="l"/>
                <a:tab pos="2605088" algn="l"/>
                <a:tab pos="3062288" algn="l"/>
                <a:tab pos="3519488" algn="l"/>
                <a:tab pos="3976688" algn="l"/>
                <a:tab pos="4433888" algn="l"/>
                <a:tab pos="4891088" algn="l"/>
                <a:tab pos="5348288" algn="l"/>
                <a:tab pos="5805488" algn="l"/>
                <a:tab pos="6262688" algn="l"/>
                <a:tab pos="6719888" algn="l"/>
                <a:tab pos="7177088" algn="l"/>
                <a:tab pos="7634288" algn="l"/>
                <a:tab pos="8091488" algn="l"/>
                <a:tab pos="8548688" algn="l"/>
                <a:tab pos="9005888" algn="l"/>
                <a:tab pos="9463088" algn="l"/>
              </a:tabLst>
              <a:defRPr sz="2000">
                <a:solidFill>
                  <a:schemeClr val="tx1"/>
                </a:solidFill>
                <a:latin typeface="Helvetica" panose="020B0604020202020204" pitchFamily="34" charset="0"/>
                <a:ea typeface="MS PGothic" panose="020B0600070205080204" pitchFamily="34" charset="-128"/>
              </a:defRPr>
            </a:lvl9pPr>
          </a:lstStyle>
          <a:p>
            <a:pPr marL="556022" lvl="1" indent="-213122" algn="ctr" defTabSz="342900" fontAlgn="base">
              <a:lnSpc>
                <a:spcPct val="90000"/>
              </a:lnSpc>
              <a:spcBef>
                <a:spcPts val="413"/>
              </a:spcBef>
              <a:spcAft>
                <a:spcPct val="0"/>
              </a:spcAft>
              <a:buNone/>
              <a:tabLst>
                <a:tab pos="239316" algn="l"/>
                <a:tab pos="582216" algn="l"/>
                <a:tab pos="925116" algn="l"/>
                <a:tab pos="1268016" algn="l"/>
                <a:tab pos="1610916" algn="l"/>
                <a:tab pos="1953816" algn="l"/>
                <a:tab pos="2296716" algn="l"/>
                <a:tab pos="2639616" algn="l"/>
                <a:tab pos="2982516" algn="l"/>
                <a:tab pos="3325416" algn="l"/>
                <a:tab pos="3668316" algn="l"/>
                <a:tab pos="4011216" algn="l"/>
                <a:tab pos="4354116" algn="l"/>
                <a:tab pos="4697016" algn="l"/>
                <a:tab pos="5039916" algn="l"/>
                <a:tab pos="5382816" algn="l"/>
                <a:tab pos="5725716" algn="l"/>
                <a:tab pos="6068616" algn="l"/>
                <a:tab pos="6411516" algn="l"/>
                <a:tab pos="6754416" algn="l"/>
                <a:tab pos="7097316" algn="l"/>
              </a:tabLst>
              <a:defRPr/>
            </a:pPr>
            <a:endParaRPr lang="en-US" altLang="en-US" sz="1800" dirty="0">
              <a:solidFill>
                <a:srgbClr val="0033CC"/>
              </a:solidFill>
              <a:latin typeface="Calibri" panose="020F0502020204030204" pitchFamily="34" charset="0"/>
              <a:ea typeface="SimSun" panose="02010600030101010101" pitchFamily="2" charset="-122"/>
              <a:cs typeface="Arial" panose="020B0604020202020204" pitchFamily="34" charset="0"/>
            </a:endParaRPr>
          </a:p>
        </p:txBody>
      </p:sp>
      <p:sp>
        <p:nvSpPr>
          <p:cNvPr id="62470" name="Text Box 2"/>
          <p:cNvSpPr txBox="1">
            <a:spLocks noChangeArrowheads="1"/>
          </p:cNvSpPr>
          <p:nvPr/>
        </p:nvSpPr>
        <p:spPr bwMode="auto">
          <a:xfrm>
            <a:off x="154744" y="1943100"/>
            <a:ext cx="8335107"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588">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tx1"/>
                </a:solidFill>
                <a:latin typeface="Helvetica" panose="020B0604020202020204" pitchFamily="34" charset="0"/>
                <a:ea typeface="MS PGothic" panose="020B0600070205080204" pitchFamily="34" charset="-128"/>
              </a:defRPr>
            </a:lvl9pPr>
          </a:lstStyle>
          <a:p>
            <a:pPr indent="0" algn="ctr">
              <a:lnSpc>
                <a:spcPct val="114000"/>
              </a:lnSpc>
              <a:spcBef>
                <a:spcPts val="0"/>
              </a:spcBef>
              <a:buNone/>
            </a:pPr>
            <a:r>
              <a:rPr lang="en-US" sz="5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Questions?</a:t>
            </a:r>
            <a:endParaRPr lang="en-US" sz="5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indent="0">
              <a:lnSpc>
                <a:spcPct val="114000"/>
              </a:lnSpc>
              <a:spcBef>
                <a:spcPts val="0"/>
              </a:spcBef>
              <a:spcAft>
                <a:spcPts val="600"/>
              </a:spcAft>
              <a:buNone/>
            </a:pPr>
            <a:endParaRPr lang="en-US" sz="155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6">
            <a:extLst>
              <a:ext uri="{FF2B5EF4-FFF2-40B4-BE49-F238E27FC236}">
                <a16:creationId xmlns:a16="http://schemas.microsoft.com/office/drawing/2014/main" id="{57398294-B0DE-4C6E-B46C-2B31BBC87289}"/>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29</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8174674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9038" y="5029200"/>
            <a:ext cx="184731" cy="300082"/>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8" name="Title 1"/>
          <p:cNvSpPr txBox="1">
            <a:spLocks/>
          </p:cNvSpPr>
          <p:nvPr/>
        </p:nvSpPr>
        <p:spPr>
          <a:xfrm>
            <a:off x="1485900" y="9704"/>
            <a:ext cx="6172200" cy="85725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marL="0" marR="0" lvl="0" indent="0" algn="ctr" defTabSz="342900" rtl="0" eaLnBrk="1" fontAlgn="auto" latinLnBrk="0" hangingPunct="1">
              <a:lnSpc>
                <a:spcPct val="100000"/>
              </a:lnSpc>
              <a:spcBef>
                <a:spcPts val="450"/>
              </a:spcBef>
              <a:spcAft>
                <a:spcPts val="0"/>
              </a:spcAft>
              <a:buClrTx/>
              <a:buSzTx/>
              <a:buFontTx/>
              <a:buNone/>
              <a:tabLst/>
              <a:defRPr/>
            </a:pPr>
            <a:endParaRPr kumimoji="0" lang="en-US" altLang="en-US" sz="1800" b="1" i="0" u="none" strike="noStrike" kern="1200" cap="none" spc="0" normalizeH="0" baseline="0" noProof="0" dirty="0">
              <a:ln>
                <a:noFill/>
              </a:ln>
              <a:solidFill>
                <a:srgbClr val="C00000"/>
              </a:solidFill>
              <a:effectLst/>
              <a:uLnTx/>
              <a:uFillTx/>
              <a:latin typeface="Helvetica" panose="020B0604020202020204" pitchFamily="34" charset="0"/>
              <a:ea typeface="+mj-ea"/>
              <a:cs typeface="Helvetica" panose="020B0604020202020204" pitchFamily="34" charset="0"/>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1163174" y="247660"/>
            <a:ext cx="6437822" cy="381338"/>
          </a:xfrm>
        </p:spPr>
        <p:txBody>
          <a:bodyPr>
            <a:noAutofit/>
          </a:bodyPr>
          <a:lstStyle/>
          <a:p>
            <a:pPr>
              <a:spcBef>
                <a:spcPts val="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sz="24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RESULTS Successes</a:t>
            </a:r>
            <a:br>
              <a:rPr lang="en-US" sz="2100" b="1" dirty="0">
                <a:solidFill>
                  <a:srgbClr val="C00000"/>
                </a:solidFill>
                <a:latin typeface="Helvetica" panose="020B0604020202020204" pitchFamily="34" charset="0"/>
                <a:ea typeface="ＭＳ Ｐゴシック" charset="0"/>
                <a:cs typeface="Helvetica" panose="020B0604020202020204" pitchFamily="34" charset="0"/>
              </a:rPr>
            </a:br>
            <a:endParaRPr lang="en-US" sz="1125" dirty="0">
              <a:latin typeface="Helvetica" panose="020B0604020202020204" pitchFamily="34" charset="0"/>
              <a:cs typeface="Helvetica" panose="020B0604020202020204" pitchFamily="34" charset="0"/>
            </a:endParaRPr>
          </a:p>
        </p:txBody>
      </p:sp>
      <p:sp>
        <p:nvSpPr>
          <p:cNvPr id="2" name="TextBox 1">
            <a:extLst>
              <a:ext uri="{FF2B5EF4-FFF2-40B4-BE49-F238E27FC236}">
                <a16:creationId xmlns:a16="http://schemas.microsoft.com/office/drawing/2014/main" id="{F871CB4E-4137-45FC-A93A-D52DBC4BD83E}"/>
              </a:ext>
            </a:extLst>
          </p:cNvPr>
          <p:cNvSpPr txBox="1"/>
          <p:nvPr/>
        </p:nvSpPr>
        <p:spPr>
          <a:xfrm>
            <a:off x="478302" y="698390"/>
            <a:ext cx="7237827" cy="4275914"/>
          </a:xfrm>
          <a:prstGeom prst="rect">
            <a:avLst/>
          </a:prstGeom>
          <a:noFill/>
        </p:spPr>
        <p:txBody>
          <a:bodyPr wrap="square" rtlCol="0">
            <a:spAutoFit/>
          </a:bodyPr>
          <a:lstStyle/>
          <a:p>
            <a:pPr marL="0" marR="0" lvl="0" indent="0" algn="l" defTabSz="457200" rtl="0" eaLnBrk="1" fontAlgn="auto" latinLnBrk="0" hangingPunct="1">
              <a:lnSpc>
                <a:spcPct val="114000"/>
              </a:lnSpc>
              <a:spcBef>
                <a:spcPts val="0"/>
              </a:spcBef>
              <a:spcAft>
                <a:spcPts val="450"/>
              </a:spcAft>
              <a:buClrTx/>
              <a:buSzTx/>
              <a:buFontTx/>
              <a:buNone/>
              <a:tabLst/>
              <a:defRPr/>
            </a:pPr>
            <a:r>
              <a:rPr kumimoji="0" lang="en-US" sz="1875" b="0" i="0" u="none" strike="noStrike" kern="1200" cap="none" spc="0" normalizeH="0" baseline="0" noProof="0" dirty="0">
                <a:ln>
                  <a:noFill/>
                </a:ln>
                <a:solidFill>
                  <a:srgbClr val="000000">
                    <a:lumMod val="75000"/>
                    <a:lumOff val="25000"/>
                  </a:srgbClr>
                </a:solidFill>
                <a:effectLst/>
                <a:uLnTx/>
                <a:uFillTx/>
                <a:latin typeface="Open Sans" panose="020B0606030504020204" pitchFamily="34" charset="0"/>
                <a:ea typeface="Open Sans" panose="020B0606030504020204" pitchFamily="34" charset="0"/>
                <a:cs typeface="Open Sans" panose="020B0606030504020204" pitchFamily="34" charset="0"/>
              </a:rPr>
              <a:t>For 40 years, RESULTS volunteers have been advocating for policies that expand opportunity and reduce poverty for people around the globe. In that time, policies RESULTS has helped enact have:</a:t>
            </a:r>
          </a:p>
          <a:p>
            <a:pPr marL="342900" marR="0" lvl="0" indent="-342900" algn="l" defTabSz="457200" rtl="0" eaLnBrk="1" fontAlgn="auto" latinLnBrk="0" hangingPunct="1">
              <a:lnSpc>
                <a:spcPct val="114000"/>
              </a:lnSpc>
              <a:spcBef>
                <a:spcPts val="0"/>
              </a:spcBef>
              <a:spcAft>
                <a:spcPts val="450"/>
              </a:spcAft>
              <a:buClrTx/>
              <a:buSzTx/>
              <a:buFont typeface="Arial" panose="020B0604020202020204" pitchFamily="34" charset="0"/>
              <a:buChar char="•"/>
              <a:tabLst/>
              <a:defRPr/>
            </a:pPr>
            <a:r>
              <a:rPr kumimoji="0" lang="en-US" sz="1875" b="1" i="0" u="none" strike="noStrike" kern="1200" cap="none" spc="0" normalizeH="0" baseline="0" noProof="0" dirty="0">
                <a:ln>
                  <a:noFill/>
                </a:ln>
                <a:solidFill>
                  <a:srgbClr val="000000">
                    <a:lumMod val="75000"/>
                    <a:lumOff val="25000"/>
                  </a:srgbClr>
                </a:solidFill>
                <a:effectLst/>
                <a:uLnTx/>
                <a:uFillTx/>
                <a:latin typeface="Open Sans" panose="020B0606030504020204" pitchFamily="34" charset="0"/>
                <a:ea typeface="Open Sans" panose="020B0606030504020204" pitchFamily="34" charset="0"/>
                <a:cs typeface="Open Sans" panose="020B0606030504020204" pitchFamily="34" charset="0"/>
              </a:rPr>
              <a:t>Cut in half the number of children who die </a:t>
            </a:r>
            <a:r>
              <a:rPr kumimoji="0" lang="en-US" sz="1875" b="0" i="0" u="none" strike="noStrike" kern="1200" cap="none" spc="0" normalizeH="0" baseline="0" noProof="0" dirty="0">
                <a:ln>
                  <a:noFill/>
                </a:ln>
                <a:solidFill>
                  <a:srgbClr val="000000">
                    <a:lumMod val="75000"/>
                    <a:lumOff val="25000"/>
                  </a:srgbClr>
                </a:solidFill>
                <a:effectLst/>
                <a:uLnTx/>
                <a:uFillTx/>
                <a:latin typeface="Open Sans" panose="020B0606030504020204" pitchFamily="34" charset="0"/>
                <a:ea typeface="Open Sans" panose="020B0606030504020204" pitchFamily="34" charset="0"/>
                <a:cs typeface="Open Sans" panose="020B0606030504020204" pitchFamily="34" charset="0"/>
              </a:rPr>
              <a:t>from preventable disease </a:t>
            </a:r>
          </a:p>
          <a:p>
            <a:pPr marL="342900" marR="0" lvl="0" indent="-342900" algn="l" defTabSz="457200" rtl="0" eaLnBrk="1" fontAlgn="auto" latinLnBrk="0" hangingPunct="1">
              <a:lnSpc>
                <a:spcPct val="114000"/>
              </a:lnSpc>
              <a:spcBef>
                <a:spcPts val="0"/>
              </a:spcBef>
              <a:spcAft>
                <a:spcPts val="450"/>
              </a:spcAft>
              <a:buClrTx/>
              <a:buSzTx/>
              <a:buFont typeface="Arial" panose="020B0604020202020204" pitchFamily="34" charset="0"/>
              <a:buChar char="•"/>
              <a:tabLst/>
              <a:defRPr/>
            </a:pPr>
            <a:r>
              <a:rPr kumimoji="0" lang="en-US" sz="1875" b="1" i="0" u="none" strike="noStrike" kern="1200" cap="none" spc="0" normalizeH="0" baseline="0" noProof="0" dirty="0">
                <a:ln>
                  <a:noFill/>
                </a:ln>
                <a:solidFill>
                  <a:srgbClr val="000000">
                    <a:lumMod val="75000"/>
                    <a:lumOff val="25000"/>
                  </a:srgbClr>
                </a:solidFill>
                <a:effectLst/>
                <a:uLnTx/>
                <a:uFillTx/>
                <a:latin typeface="Open Sans" panose="020B0606030504020204" pitchFamily="34" charset="0"/>
                <a:ea typeface="Open Sans" panose="020B0606030504020204" pitchFamily="34" charset="0"/>
                <a:cs typeface="Open Sans" panose="020B0606030504020204" pitchFamily="34" charset="0"/>
              </a:rPr>
              <a:t>Expanded tax credits for working fa</a:t>
            </a:r>
            <a:r>
              <a:rPr kumimoji="0" lang="en-US" sz="1875" b="0" i="0" u="none" strike="noStrike" kern="1200" cap="none" spc="0" normalizeH="0" baseline="0" noProof="0" dirty="0">
                <a:ln>
                  <a:noFill/>
                </a:ln>
                <a:solidFill>
                  <a:srgbClr val="000000">
                    <a:lumMod val="75000"/>
                    <a:lumOff val="25000"/>
                  </a:srgbClr>
                </a:solidFill>
                <a:effectLst/>
                <a:uLnTx/>
                <a:uFillTx/>
                <a:latin typeface="Open Sans" panose="020B0606030504020204" pitchFamily="34" charset="0"/>
                <a:ea typeface="Open Sans" panose="020B0606030504020204" pitchFamily="34" charset="0"/>
                <a:cs typeface="Open Sans" panose="020B0606030504020204" pitchFamily="34" charset="0"/>
              </a:rPr>
              <a:t>milies that lift over 8 million people above the poverty line each year</a:t>
            </a:r>
          </a:p>
          <a:p>
            <a:pPr marL="342900" marR="0" lvl="0" indent="-342900" algn="l" defTabSz="457200" rtl="0" eaLnBrk="1" fontAlgn="auto" latinLnBrk="0" hangingPunct="1">
              <a:lnSpc>
                <a:spcPct val="114000"/>
              </a:lnSpc>
              <a:spcBef>
                <a:spcPts val="0"/>
              </a:spcBef>
              <a:spcAft>
                <a:spcPts val="450"/>
              </a:spcAft>
              <a:buClrTx/>
              <a:buSzTx/>
              <a:buFont typeface="Arial" panose="020B0604020202020204" pitchFamily="34" charset="0"/>
              <a:buChar char="•"/>
              <a:tabLst/>
              <a:defRPr/>
            </a:pPr>
            <a:r>
              <a:rPr kumimoji="0" lang="en-US" sz="1875" b="1" i="0" u="none" strike="noStrike" kern="1200" cap="none" spc="0" normalizeH="0" baseline="0" noProof="0" dirty="0">
                <a:ln>
                  <a:noFill/>
                </a:ln>
                <a:solidFill>
                  <a:srgbClr val="000000">
                    <a:lumMod val="75000"/>
                    <a:lumOff val="25000"/>
                  </a:srgbClr>
                </a:solidFill>
                <a:effectLst/>
                <a:uLnTx/>
                <a:uFillTx/>
                <a:latin typeface="Open Sans" panose="020B0606030504020204" pitchFamily="34" charset="0"/>
                <a:ea typeface="Open Sans" panose="020B0606030504020204" pitchFamily="34" charset="0"/>
                <a:cs typeface="Open Sans" panose="020B0606030504020204" pitchFamily="34" charset="0"/>
              </a:rPr>
              <a:t>Helped save 27 million lives </a:t>
            </a:r>
            <a:r>
              <a:rPr kumimoji="0" lang="en-US" sz="1875" b="0" i="0" u="none" strike="noStrike" kern="1200" cap="none" spc="0" normalizeH="0" baseline="0" noProof="0" dirty="0">
                <a:ln>
                  <a:noFill/>
                </a:ln>
                <a:solidFill>
                  <a:srgbClr val="000000">
                    <a:lumMod val="75000"/>
                    <a:lumOff val="25000"/>
                  </a:srgbClr>
                </a:solidFill>
                <a:effectLst/>
                <a:uLnTx/>
                <a:uFillTx/>
                <a:latin typeface="Open Sans" panose="020B0606030504020204" pitchFamily="34" charset="0"/>
                <a:ea typeface="Open Sans" panose="020B0606030504020204" pitchFamily="34" charset="0"/>
                <a:cs typeface="Open Sans" panose="020B0606030504020204" pitchFamily="34" charset="0"/>
              </a:rPr>
              <a:t>through advocacy for the Global Fund to Fight AIDS, TB and Malaria</a:t>
            </a:r>
          </a:p>
          <a:p>
            <a:pPr marL="342900" marR="0" lvl="0" indent="-342900" algn="l" defTabSz="457200" rtl="0" eaLnBrk="1" fontAlgn="auto" latinLnBrk="0" hangingPunct="1">
              <a:lnSpc>
                <a:spcPct val="114000"/>
              </a:lnSpc>
              <a:spcBef>
                <a:spcPts val="0"/>
              </a:spcBef>
              <a:spcAft>
                <a:spcPts val="450"/>
              </a:spcAft>
              <a:buClrTx/>
              <a:buSzTx/>
              <a:buFont typeface="Arial" panose="020B0604020202020204" pitchFamily="34" charset="0"/>
              <a:buChar char="•"/>
              <a:tabLst/>
              <a:defRPr/>
            </a:pPr>
            <a:r>
              <a:rPr kumimoji="0" lang="en-US" sz="1875" b="1" i="0" u="none" strike="noStrike" kern="1200" cap="none" spc="0" normalizeH="0" baseline="0" noProof="0" dirty="0">
                <a:ln>
                  <a:noFill/>
                </a:ln>
                <a:solidFill>
                  <a:srgbClr val="000000">
                    <a:lumMod val="75000"/>
                    <a:lumOff val="25000"/>
                  </a:srgbClr>
                </a:solidFill>
                <a:effectLst/>
                <a:uLnTx/>
                <a:uFillTx/>
                <a:latin typeface="Open Sans" panose="020B0606030504020204" pitchFamily="34" charset="0"/>
                <a:ea typeface="Open Sans" panose="020B0606030504020204" pitchFamily="34" charset="0"/>
                <a:cs typeface="Open Sans" panose="020B0606030504020204" pitchFamily="34" charset="0"/>
              </a:rPr>
              <a:t>Protected and expanded access to food assistance </a:t>
            </a:r>
            <a:r>
              <a:rPr kumimoji="0" lang="en-US" sz="1875" b="0" i="0" u="none" strike="noStrike" kern="1200" cap="none" spc="0" normalizeH="0" baseline="0" noProof="0" dirty="0">
                <a:ln>
                  <a:noFill/>
                </a:ln>
                <a:solidFill>
                  <a:srgbClr val="000000">
                    <a:lumMod val="75000"/>
                    <a:lumOff val="25000"/>
                  </a:srgbClr>
                </a:solidFill>
                <a:effectLst/>
                <a:uLnTx/>
                <a:uFillTx/>
                <a:latin typeface="Open Sans" panose="020B0606030504020204" pitchFamily="34" charset="0"/>
                <a:ea typeface="Open Sans" panose="020B0606030504020204" pitchFamily="34" charset="0"/>
                <a:cs typeface="Open Sans" panose="020B0606030504020204" pitchFamily="34" charset="0"/>
              </a:rPr>
              <a:t>(SNAP), which serves 40 million people per month</a:t>
            </a:r>
          </a:p>
        </p:txBody>
      </p:sp>
      <p:sp>
        <p:nvSpPr>
          <p:cNvPr id="9" name="Rectangle 6">
            <a:extLst>
              <a:ext uri="{FF2B5EF4-FFF2-40B4-BE49-F238E27FC236}">
                <a16:creationId xmlns:a16="http://schemas.microsoft.com/office/drawing/2014/main" id="{2CA03526-C2B0-47D6-8897-9612E84C93EA}"/>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 typeface="Arial" panose="020B0604020202020204" pitchFamily="34" charset="0"/>
              <a:buNone/>
              <a:tabLst/>
              <a:defRPr/>
            </a:pPr>
            <a:fld id="{1B545EE7-4E30-44CE-B1CC-7E228E9FA7B7}" type="slidenum">
              <a:rPr kumimoji="0" lang="en-US" altLang="en-US" sz="1350" b="0" i="0" u="none" strike="noStrike" kern="1200" cap="none" spc="0" normalizeH="0" baseline="0" noProof="0" smtClean="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342900" rtl="0" eaLnBrk="1" fontAlgn="base" latinLnBrk="0" hangingPunct="1">
                <a:lnSpc>
                  <a:spcPct val="100000"/>
                </a:lnSpc>
                <a:spcBef>
                  <a:spcPct val="0"/>
                </a:spcBef>
                <a:spcAft>
                  <a:spcPct val="0"/>
                </a:spcAft>
                <a:buClrTx/>
                <a:buSzTx/>
                <a:buFont typeface="Arial" panose="020B0604020202020204" pitchFamily="34" charset="0"/>
                <a:buNone/>
                <a:tabLst/>
                <a:defRPr/>
              </a:pPr>
              <a:t>3</a:t>
            </a:fld>
            <a:endParaRPr kumimoji="0" lang="en-US" altLang="en-US" sz="1350" b="0" i="0" u="none" strike="noStrike" kern="1200" cap="none" spc="0" normalizeH="0" baseline="0" noProof="0" dirty="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86048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83438" y="157843"/>
            <a:ext cx="7461533" cy="464016"/>
          </a:xfrm>
        </p:spPr>
        <p:txBody>
          <a:bodyPr>
            <a:noAutofit/>
          </a:bodyPr>
          <a:lstStyle/>
          <a:p>
            <a:pPr>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sz="30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Resources</a:t>
            </a:r>
          </a:p>
        </p:txBody>
      </p:sp>
      <p:sp>
        <p:nvSpPr>
          <p:cNvPr id="6" name="Text Box 1"/>
          <p:cNvSpPr txBox="1">
            <a:spLocks noChangeArrowheads="1"/>
          </p:cNvSpPr>
          <p:nvPr/>
        </p:nvSpPr>
        <p:spPr bwMode="auto">
          <a:xfrm>
            <a:off x="336861" y="771900"/>
            <a:ext cx="7554686" cy="3762395"/>
          </a:xfrm>
          <a:prstGeom prst="rect">
            <a:avLst/>
          </a:prstGeom>
          <a:noFill/>
          <a:ln>
            <a:noFill/>
          </a:ln>
          <a:extLst>
            <a:ext uri="{909E8E84-426E-40dd-AFC4-6F175D3DCCD1}"/>
            <a:ext uri="{91240B29-F687-4f45-9708-019B960494DF}"/>
          </a:extLst>
        </p:spPr>
        <p:txBody>
          <a:bodyPr lIns="67500" tIns="35100" rIns="67500" bIns="35100"/>
          <a:lstStyle>
            <a:lvl1pPr marL="341313" indent="-341313" eaLnBrk="0" hangingPunct="0">
              <a:spcBef>
                <a:spcPts val="7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900">
                <a:solidFill>
                  <a:srgbClr val="000000"/>
                </a:solidFill>
                <a:latin typeface="Tw Cen MT" pitchFamily="34" charset="0"/>
                <a:ea typeface="SimSun" pitchFamily="2" charset="-122"/>
              </a:defRPr>
            </a:lvl1pPr>
            <a:lvl2pPr eaLnBrk="0" hangingPunct="0">
              <a:spcBef>
                <a:spcPts val="55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600">
                <a:solidFill>
                  <a:srgbClr val="000000"/>
                </a:solidFill>
                <a:latin typeface="Tw Cen MT" pitchFamily="34" charset="0"/>
                <a:ea typeface="SimSun" pitchFamily="2" charset="-122"/>
              </a:defRPr>
            </a:lvl2pPr>
            <a:lvl3pPr eaLnBrk="0" hangingPunct="0">
              <a:spcBef>
                <a:spcPts val="5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300">
                <a:solidFill>
                  <a:srgbClr val="000000"/>
                </a:solidFill>
                <a:latin typeface="Tw Cen MT" pitchFamily="34" charset="0"/>
                <a:ea typeface="SimSun" pitchFamily="2" charset="-122"/>
              </a:defRPr>
            </a:lvl3pPr>
            <a:lvl4pPr eaLnBrk="0" hangingPunct="0">
              <a:spcBef>
                <a:spcPts val="4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4pPr>
            <a:lvl5pPr eaLnBrk="0" hangingPunct="0">
              <a:spcBef>
                <a:spcPts val="400"/>
              </a:spcBef>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5pPr>
            <a:lvl6pPr marL="25146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6pPr>
            <a:lvl7pPr marL="29718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7pPr>
            <a:lvl8pPr marL="34290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8pPr>
            <a:lvl9pPr marL="3886200" indent="-228600" defTabSz="457200" eaLnBrk="0" fontAlgn="base" hangingPunct="0">
              <a:spcBef>
                <a:spcPts val="400"/>
              </a:spcBef>
              <a:spcAft>
                <a:spcPct val="0"/>
              </a:spcAft>
              <a:buClr>
                <a:srgbClr val="000000"/>
              </a:buClr>
              <a:buSzPct val="100000"/>
              <a:buFont typeface="Times New Roman" pitchFamily="18" charset="0"/>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000">
                <a:solidFill>
                  <a:srgbClr val="000000"/>
                </a:solidFill>
                <a:latin typeface="Tw Cen MT" pitchFamily="34" charset="0"/>
                <a:ea typeface="SimSun" pitchFamily="2" charset="-122"/>
              </a:defRPr>
            </a:lvl9pPr>
          </a:lstStyle>
          <a:p>
            <a:pPr marL="0" indent="0" algn="ctr">
              <a:lnSpc>
                <a:spcPct val="114000"/>
              </a:lnSpc>
              <a:spcBef>
                <a:spcPts val="0"/>
              </a:spcBef>
              <a:defRPr/>
            </a:pPr>
            <a:r>
              <a:rPr lang="en-US" sz="2000" b="1" dirty="0">
                <a:solidFill>
                  <a:srgbClr val="58585B"/>
                </a:solidFill>
                <a:latin typeface="Open Sans" panose="020B0606030504020204" pitchFamily="34" charset="0"/>
                <a:ea typeface="Open Sans" panose="020B0606030504020204" pitchFamily="34" charset="0"/>
                <a:cs typeface="Open Sans" panose="020B0606030504020204" pitchFamily="34" charset="0"/>
              </a:rPr>
              <a:t>RESULTS Advocacy Basics</a:t>
            </a:r>
          </a:p>
          <a:p>
            <a:pPr marL="0" indent="0" algn="ctr">
              <a:lnSpc>
                <a:spcPct val="114000"/>
              </a:lnSpc>
              <a:spcBef>
                <a:spcPts val="0"/>
              </a:spcBef>
              <a:spcAft>
                <a:spcPts val="1800"/>
              </a:spcAft>
              <a:defRPr/>
            </a:pPr>
            <a:r>
              <a:rPr lang="en-US" sz="2000" b="1" dirty="0">
                <a:solidFill>
                  <a:srgbClr val="58585B"/>
                </a:solidFill>
                <a:latin typeface="Open Sans" panose="020B0606030504020204" pitchFamily="34" charset="0"/>
                <a:ea typeface="Open Sans" panose="020B0606030504020204" pitchFamily="34" charset="0"/>
                <a:cs typeface="Open Sans" panose="020B0606030504020204" pitchFamily="34" charset="0"/>
              </a:rPr>
              <a:t> </a:t>
            </a: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hlinkClick r:id="rId2"/>
              </a:rPr>
              <a:t>https://results.org/volunteers/advocacy-basics/</a:t>
            </a: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rPr>
              <a:t> </a:t>
            </a:r>
          </a:p>
          <a:p>
            <a:pPr marL="0" indent="0" algn="ctr">
              <a:lnSpc>
                <a:spcPct val="114000"/>
              </a:lnSpc>
              <a:spcBef>
                <a:spcPts val="0"/>
              </a:spcBef>
              <a:defRPr/>
            </a:pPr>
            <a:r>
              <a:rPr lang="en-US" sz="2000" b="1" dirty="0">
                <a:solidFill>
                  <a:srgbClr val="58585B"/>
                </a:solidFill>
                <a:latin typeface="Open Sans" panose="020B0606030504020204" pitchFamily="34" charset="0"/>
                <a:ea typeface="Open Sans" panose="020B0606030504020204" pitchFamily="34" charset="0"/>
                <a:cs typeface="Open Sans" panose="020B0606030504020204" pitchFamily="34" charset="0"/>
              </a:rPr>
              <a:t>RESULTS Training Resources</a:t>
            </a:r>
          </a:p>
          <a:p>
            <a:pPr marL="0" indent="0" algn="ctr">
              <a:lnSpc>
                <a:spcPct val="114000"/>
              </a:lnSpc>
              <a:spcBef>
                <a:spcPts val="0"/>
              </a:spcBef>
              <a:spcAft>
                <a:spcPts val="1800"/>
              </a:spcAft>
              <a:defRPr/>
            </a:pP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rPr>
              <a:t> </a:t>
            </a: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hlinkClick r:id="rId3"/>
              </a:rPr>
              <a:t>https://results.org/volunteers/training-webinars/</a:t>
            </a: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rPr>
              <a:t>   </a:t>
            </a:r>
            <a:endPar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4000"/>
              </a:lnSpc>
              <a:spcBef>
                <a:spcPts val="0"/>
              </a:spcBef>
              <a:defRPr/>
            </a:pPr>
            <a:r>
              <a:rPr lang="en-US" sz="2000" b="1" dirty="0">
                <a:solidFill>
                  <a:srgbClr val="58585B"/>
                </a:solidFill>
                <a:latin typeface="Open Sans" panose="020B0606030504020204" pitchFamily="34" charset="0"/>
                <a:ea typeface="Open Sans" panose="020B0606030504020204" pitchFamily="34" charset="0"/>
                <a:cs typeface="Open Sans" panose="020B0606030504020204" pitchFamily="34" charset="0"/>
              </a:rPr>
              <a:t>RESULTS Online Actions</a:t>
            </a: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rPr>
              <a:t> </a:t>
            </a:r>
          </a:p>
          <a:p>
            <a:pPr marL="0" indent="0" algn="ctr">
              <a:lnSpc>
                <a:spcPct val="114000"/>
              </a:lnSpc>
              <a:spcBef>
                <a:spcPts val="0"/>
              </a:spcBef>
              <a:spcAft>
                <a:spcPts val="1800"/>
              </a:spcAft>
              <a:defRPr/>
            </a:pP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hlinkClick r:id="rId4"/>
              </a:rPr>
              <a:t>https://results.org/volunteers/action-center/</a:t>
            </a: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rPr>
              <a:t> </a:t>
            </a:r>
          </a:p>
          <a:p>
            <a:pPr marL="0" indent="0" algn="ctr">
              <a:lnSpc>
                <a:spcPct val="114000"/>
              </a:lnSpc>
              <a:spcBef>
                <a:spcPts val="0"/>
              </a:spcBef>
              <a:defRPr/>
            </a:pPr>
            <a:r>
              <a:rPr lang="en-US" sz="2000" b="1" dirty="0">
                <a:solidFill>
                  <a:srgbClr val="58585B"/>
                </a:solidFill>
                <a:latin typeface="Open Sans" panose="020B0606030504020204" pitchFamily="34" charset="0"/>
                <a:ea typeface="Open Sans" panose="020B0606030504020204" pitchFamily="34" charset="0"/>
                <a:cs typeface="Open Sans" panose="020B0606030504020204" pitchFamily="34" charset="0"/>
              </a:rPr>
              <a:t>Staff Support: </a:t>
            </a:r>
          </a:p>
          <a:p>
            <a:pPr marL="0" indent="0" algn="ctr">
              <a:lnSpc>
                <a:spcPct val="114000"/>
              </a:lnSpc>
              <a:spcBef>
                <a:spcPts val="0"/>
              </a:spcBef>
              <a:spcAft>
                <a:spcPts val="1800"/>
              </a:spcAft>
              <a:defRPr/>
            </a:pP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rPr>
              <a:t>Jos Linn, </a:t>
            </a: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hlinkClick r:id="rId5"/>
              </a:rPr>
              <a:t>jlinn@results.org</a:t>
            </a:r>
            <a:r>
              <a:rPr lang="en-US" sz="2000" dirty="0">
                <a:solidFill>
                  <a:srgbClr val="58585B"/>
                </a:solidFill>
                <a:latin typeface="Open Sans" panose="020B0606030504020204" pitchFamily="34" charset="0"/>
                <a:ea typeface="Open Sans" panose="020B0606030504020204" pitchFamily="34" charset="0"/>
                <a:cs typeface="Open Sans" panose="020B0606030504020204" pitchFamily="34" charset="0"/>
              </a:rPr>
              <a:t>, (202) 783-4800, x. 203</a:t>
            </a:r>
          </a:p>
        </p:txBody>
      </p:sp>
      <p:sp>
        <p:nvSpPr>
          <p:cNvPr id="5" name="Rectangle 5">
            <a:extLst>
              <a:ext uri="{FF2B5EF4-FFF2-40B4-BE49-F238E27FC236}">
                <a16:creationId xmlns:a16="http://schemas.microsoft.com/office/drawing/2014/main" id="{D19209E9-30E2-4884-B0CE-0CAA279CF6C8}"/>
              </a:ext>
            </a:extLst>
          </p:cNvPr>
          <p:cNvSpPr>
            <a:spLocks noChangeArrowheads="1"/>
          </p:cNvSpPr>
          <p:nvPr/>
        </p:nvSpPr>
        <p:spPr bwMode="auto">
          <a:xfrm>
            <a:off x="0" y="7802"/>
            <a:ext cx="38343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a:spcBef>
                <a:spcPct val="0"/>
              </a:spcBef>
              <a:buFontTx/>
              <a:buNone/>
            </a:pPr>
            <a:fld id="{95BB2D1B-881B-4C36-91A0-2138573F7DA8}" type="slidenum">
              <a:rPr lang="en-US" altLang="en-US" sz="1350">
                <a:latin typeface="Open Sans" panose="020B0606030504020204" pitchFamily="34" charset="0"/>
                <a:ea typeface="Open Sans" panose="020B0606030504020204" pitchFamily="34" charset="0"/>
                <a:cs typeface="Open Sans" panose="020B0606030504020204" pitchFamily="34" charset="0"/>
              </a:rPr>
              <a:pPr>
                <a:spcBef>
                  <a:spcPct val="0"/>
                </a:spcBef>
                <a:buFontTx/>
                <a:buNone/>
              </a:pPr>
              <a:t>30</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897329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6046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9038" y="5029200"/>
            <a:ext cx="184731" cy="300082"/>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8" name="Title 1"/>
          <p:cNvSpPr txBox="1">
            <a:spLocks/>
          </p:cNvSpPr>
          <p:nvPr/>
        </p:nvSpPr>
        <p:spPr>
          <a:xfrm>
            <a:off x="1485900" y="9704"/>
            <a:ext cx="6172200" cy="85725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marL="0" marR="0" lvl="0" indent="0" algn="ctr" defTabSz="342900" rtl="0" eaLnBrk="1" fontAlgn="auto" latinLnBrk="0" hangingPunct="1">
              <a:lnSpc>
                <a:spcPct val="100000"/>
              </a:lnSpc>
              <a:spcBef>
                <a:spcPts val="450"/>
              </a:spcBef>
              <a:spcAft>
                <a:spcPts val="0"/>
              </a:spcAft>
              <a:buClrTx/>
              <a:buSzTx/>
              <a:buFontTx/>
              <a:buNone/>
              <a:tabLst/>
              <a:defRPr/>
            </a:pPr>
            <a:endParaRPr kumimoji="0" lang="en-US" altLang="en-US" sz="1800" b="1" i="0" u="none" strike="noStrike" kern="1200" cap="none" spc="0" normalizeH="0" baseline="0" noProof="0" dirty="0">
              <a:ln>
                <a:noFill/>
              </a:ln>
              <a:solidFill>
                <a:srgbClr val="C00000"/>
              </a:solidFill>
              <a:effectLst/>
              <a:uLnTx/>
              <a:uFillTx/>
              <a:latin typeface="Helvetica" panose="020B0604020202020204" pitchFamily="34" charset="0"/>
              <a:ea typeface="+mj-ea"/>
              <a:cs typeface="Helvetica" panose="020B0604020202020204" pitchFamily="34" charset="0"/>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1353088" y="135731"/>
            <a:ext cx="6437822" cy="381338"/>
          </a:xfrm>
        </p:spPr>
        <p:txBody>
          <a:bodyPr>
            <a:noAutofit/>
          </a:bodyPr>
          <a:lstStyle/>
          <a:p>
            <a:pPr>
              <a:spcBef>
                <a:spcPts val="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br>
              <a:rPr lang="en-US" sz="2100" b="1" dirty="0">
                <a:solidFill>
                  <a:srgbClr val="C00000"/>
                </a:solidFill>
                <a:latin typeface="Helvetica" panose="020B0604020202020204" pitchFamily="34" charset="0"/>
                <a:ea typeface="ＭＳ Ｐゴシック" charset="0"/>
                <a:cs typeface="Helvetica" panose="020B0604020202020204" pitchFamily="34" charset="0"/>
              </a:rPr>
            </a:br>
            <a:endParaRPr lang="en-US" sz="1125" dirty="0">
              <a:latin typeface="Helvetica" panose="020B0604020202020204" pitchFamily="34" charset="0"/>
              <a:cs typeface="Helvetica" panose="020B0604020202020204" pitchFamily="34" charset="0"/>
            </a:endParaRPr>
          </a:p>
        </p:txBody>
      </p:sp>
      <p:sp>
        <p:nvSpPr>
          <p:cNvPr id="9" name="Rectangle 6">
            <a:extLst>
              <a:ext uri="{FF2B5EF4-FFF2-40B4-BE49-F238E27FC236}">
                <a16:creationId xmlns:a16="http://schemas.microsoft.com/office/drawing/2014/main" id="{BF71E4C0-ED8A-453B-AEE6-8FAF585DD78C}"/>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 typeface="Arial" panose="020B0604020202020204" pitchFamily="34" charset="0"/>
              <a:buNone/>
              <a:tabLst/>
              <a:defRPr/>
            </a:pPr>
            <a:fld id="{1B545EE7-4E30-44CE-B1CC-7E228E9FA7B7}" type="slidenum">
              <a:rPr kumimoji="0" lang="en-US" altLang="en-US" sz="1350" b="0" i="0" u="none" strike="noStrike" kern="1200" cap="none" spc="0" normalizeH="0" baseline="0" noProof="0" smtClean="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342900" rtl="0" eaLnBrk="1" fontAlgn="base" latinLnBrk="0" hangingPunct="1">
                <a:lnSpc>
                  <a:spcPct val="100000"/>
                </a:lnSpc>
                <a:spcBef>
                  <a:spcPct val="0"/>
                </a:spcBef>
                <a:spcAft>
                  <a:spcPct val="0"/>
                </a:spcAft>
                <a:buClrTx/>
                <a:buSzTx/>
                <a:buFont typeface="Arial" panose="020B0604020202020204" pitchFamily="34" charset="0"/>
                <a:buNone/>
                <a:tabLst/>
                <a:defRPr/>
              </a:pPr>
              <a:t>4</a:t>
            </a:fld>
            <a:endParaRPr kumimoji="0" lang="en-US" altLang="en-US" sz="1350" b="0" i="0" u="none" strike="noStrike" kern="1200" cap="none" spc="0" normalizeH="0" baseline="0" noProof="0" dirty="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a:extLst>
              <a:ext uri="{FF2B5EF4-FFF2-40B4-BE49-F238E27FC236}">
                <a16:creationId xmlns:a16="http://schemas.microsoft.com/office/drawing/2014/main" id="{358A2372-DACC-4822-8F85-08B128AFA895}"/>
              </a:ext>
            </a:extLst>
          </p:cNvPr>
          <p:cNvPicPr>
            <a:picLocks noChangeAspect="1"/>
          </p:cNvPicPr>
          <p:nvPr/>
        </p:nvPicPr>
        <p:blipFill>
          <a:blip r:embed="rId3"/>
          <a:stretch>
            <a:fillRect/>
          </a:stretch>
        </p:blipFill>
        <p:spPr>
          <a:xfrm>
            <a:off x="0" y="1062277"/>
            <a:ext cx="9144000" cy="3018946"/>
          </a:xfrm>
          <a:prstGeom prst="rect">
            <a:avLst/>
          </a:prstGeom>
        </p:spPr>
      </p:pic>
    </p:spTree>
    <p:extLst>
      <p:ext uri="{BB962C8B-B14F-4D97-AF65-F5344CB8AC3E}">
        <p14:creationId xmlns:p14="http://schemas.microsoft.com/office/powerpoint/2010/main" val="380044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9038" y="5029200"/>
            <a:ext cx="184731" cy="300082"/>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8" name="Title 1"/>
          <p:cNvSpPr txBox="1">
            <a:spLocks/>
          </p:cNvSpPr>
          <p:nvPr/>
        </p:nvSpPr>
        <p:spPr>
          <a:xfrm>
            <a:off x="1485900" y="9704"/>
            <a:ext cx="6172200" cy="85725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marL="0" marR="0" lvl="0" indent="0" algn="ctr" defTabSz="342900" rtl="0" eaLnBrk="1" fontAlgn="auto" latinLnBrk="0" hangingPunct="1">
              <a:lnSpc>
                <a:spcPct val="100000"/>
              </a:lnSpc>
              <a:spcBef>
                <a:spcPts val="450"/>
              </a:spcBef>
              <a:spcAft>
                <a:spcPts val="0"/>
              </a:spcAft>
              <a:buClrTx/>
              <a:buSzTx/>
              <a:buFontTx/>
              <a:buNone/>
              <a:tabLst/>
              <a:defRPr/>
            </a:pPr>
            <a:endParaRPr kumimoji="0" lang="en-US" altLang="en-US" sz="1800" b="1" i="0" u="none" strike="noStrike" kern="1200" cap="none" spc="0" normalizeH="0" baseline="0" noProof="0" dirty="0">
              <a:ln>
                <a:noFill/>
              </a:ln>
              <a:solidFill>
                <a:srgbClr val="C00000"/>
              </a:solidFill>
              <a:effectLst/>
              <a:uLnTx/>
              <a:uFillTx/>
              <a:latin typeface="Helvetica" panose="020B0604020202020204" pitchFamily="34" charset="0"/>
              <a:ea typeface="+mj-ea"/>
              <a:cs typeface="Helvetica" panose="020B0604020202020204" pitchFamily="34" charset="0"/>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1353088" y="135731"/>
            <a:ext cx="6437822" cy="381338"/>
          </a:xfrm>
        </p:spPr>
        <p:txBody>
          <a:bodyPr>
            <a:noAutofit/>
          </a:bodyPr>
          <a:lstStyle/>
          <a:p>
            <a:pPr>
              <a:spcBef>
                <a:spcPts val="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br>
              <a:rPr lang="en-US" sz="2100" b="1" dirty="0">
                <a:solidFill>
                  <a:srgbClr val="C00000"/>
                </a:solidFill>
                <a:latin typeface="Helvetica" panose="020B0604020202020204" pitchFamily="34" charset="0"/>
                <a:ea typeface="ＭＳ Ｐゴシック" charset="0"/>
                <a:cs typeface="Helvetica" panose="020B0604020202020204" pitchFamily="34" charset="0"/>
              </a:rPr>
            </a:br>
            <a:endParaRPr lang="en-US" sz="1125" dirty="0">
              <a:latin typeface="Helvetica" panose="020B0604020202020204" pitchFamily="34" charset="0"/>
              <a:cs typeface="Helvetica" panose="020B0604020202020204" pitchFamily="34" charset="0"/>
            </a:endParaRPr>
          </a:p>
        </p:txBody>
      </p:sp>
      <p:sp>
        <p:nvSpPr>
          <p:cNvPr id="9" name="Rectangle 6">
            <a:extLst>
              <a:ext uri="{FF2B5EF4-FFF2-40B4-BE49-F238E27FC236}">
                <a16:creationId xmlns:a16="http://schemas.microsoft.com/office/drawing/2014/main" id="{BF71E4C0-ED8A-453B-AEE6-8FAF585DD78C}"/>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 typeface="Arial" panose="020B0604020202020204" pitchFamily="34" charset="0"/>
              <a:buNone/>
              <a:tabLst/>
              <a:defRPr/>
            </a:pPr>
            <a:fld id="{1B545EE7-4E30-44CE-B1CC-7E228E9FA7B7}" type="slidenum">
              <a:rPr kumimoji="0" lang="en-US" altLang="en-US" sz="1350" b="0" i="0" u="none" strike="noStrike" kern="1200" cap="none" spc="0" normalizeH="0" baseline="0" noProof="0" smtClean="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342900" rtl="0" eaLnBrk="1" fontAlgn="base" latinLnBrk="0" hangingPunct="1">
                <a:lnSpc>
                  <a:spcPct val="100000"/>
                </a:lnSpc>
                <a:spcBef>
                  <a:spcPct val="0"/>
                </a:spcBef>
                <a:spcAft>
                  <a:spcPct val="0"/>
                </a:spcAft>
                <a:buClrTx/>
                <a:buSzTx/>
                <a:buFont typeface="Arial" panose="020B0604020202020204" pitchFamily="34" charset="0"/>
                <a:buNone/>
                <a:tabLst/>
                <a:defRPr/>
              </a:pPr>
              <a:t>5</a:t>
            </a:fld>
            <a:endParaRPr kumimoji="0" lang="en-US" altLang="en-US" sz="1350" b="0" i="0" u="none" strike="noStrike" kern="1200" cap="none" spc="0" normalizeH="0" baseline="0" noProof="0" dirty="0">
              <a:ln>
                <a:noFill/>
              </a:ln>
              <a:solidFill>
                <a:srgbClr val="58585B"/>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a:extLst>
              <a:ext uri="{FF2B5EF4-FFF2-40B4-BE49-F238E27FC236}">
                <a16:creationId xmlns:a16="http://schemas.microsoft.com/office/drawing/2014/main" id="{4CE4B6C8-9FAF-49A9-9C34-03F21D36185C}"/>
              </a:ext>
            </a:extLst>
          </p:cNvPr>
          <p:cNvPicPr>
            <a:picLocks noChangeAspect="1"/>
          </p:cNvPicPr>
          <p:nvPr/>
        </p:nvPicPr>
        <p:blipFill>
          <a:blip r:embed="rId3"/>
          <a:stretch>
            <a:fillRect/>
          </a:stretch>
        </p:blipFill>
        <p:spPr>
          <a:xfrm>
            <a:off x="1343025" y="747712"/>
            <a:ext cx="6457950" cy="3648075"/>
          </a:xfrm>
          <a:prstGeom prst="rect">
            <a:avLst/>
          </a:prstGeom>
        </p:spPr>
      </p:pic>
      <p:sp>
        <p:nvSpPr>
          <p:cNvPr id="6" name="TextBox 5">
            <a:extLst>
              <a:ext uri="{FF2B5EF4-FFF2-40B4-BE49-F238E27FC236}">
                <a16:creationId xmlns:a16="http://schemas.microsoft.com/office/drawing/2014/main" id="{B6C82D6C-9845-400A-B137-B5369F632326}"/>
              </a:ext>
            </a:extLst>
          </p:cNvPr>
          <p:cNvSpPr txBox="1"/>
          <p:nvPr/>
        </p:nvSpPr>
        <p:spPr>
          <a:xfrm>
            <a:off x="1280868" y="253663"/>
            <a:ext cx="6040821" cy="369332"/>
          </a:xfrm>
          <a:prstGeom prst="rect">
            <a:avLst/>
          </a:prstGeom>
          <a:noFill/>
        </p:spPr>
        <p:txBody>
          <a:bodyPr wrap="none" rtlCol="0">
            <a:spAutoFit/>
          </a:bodyPr>
          <a:lstStyle/>
          <a:p>
            <a:r>
              <a:rPr lang="en-US" b="1" dirty="0">
                <a:latin typeface="Open Sans" panose="020B0606030504020204" pitchFamily="34" charset="0"/>
                <a:ea typeface="Open Sans" panose="020B0606030504020204" pitchFamily="34" charset="0"/>
                <a:cs typeface="Open Sans" panose="020B0606030504020204" pitchFamily="34" charset="0"/>
              </a:rPr>
              <a:t>RESULTS First 100 Days Campaign: 306 lobby meetings</a:t>
            </a:r>
          </a:p>
        </p:txBody>
      </p:sp>
    </p:spTree>
    <p:extLst>
      <p:ext uri="{BB962C8B-B14F-4D97-AF65-F5344CB8AC3E}">
        <p14:creationId xmlns:p14="http://schemas.microsoft.com/office/powerpoint/2010/main" val="2413712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975763" y="1049441"/>
            <a:ext cx="5926516" cy="3798967"/>
          </a:xfrm>
          <a:prstGeom prst="rect">
            <a:avLst/>
          </a:prstGeom>
          <a:ln w="12700">
            <a:miter lim="400000"/>
          </a:ln>
          <a:extLst>
            <a:ext uri="{C572A759-6A51-4108-AA02-DFA0A04FC94B}">
              <ma14:wrappingTextBoxFlag xmlns:ma14="http://schemas.microsoft.com/office/mac/drawingml/2011/main" xmlns="" val="1"/>
            </a:ext>
          </a:extLst>
        </p:spPr>
      </p:pic>
      <p:sp>
        <p:nvSpPr>
          <p:cNvPr id="5" name="TextBox 4"/>
          <p:cNvSpPr txBox="1"/>
          <p:nvPr/>
        </p:nvSpPr>
        <p:spPr>
          <a:xfrm>
            <a:off x="1221383" y="4528219"/>
            <a:ext cx="1508760" cy="482055"/>
          </a:xfrm>
          <a:prstGeom prst="rect">
            <a:avLst/>
          </a:prstGeom>
          <a:noFill/>
        </p:spPr>
        <p:txBody>
          <a:bodyPr wrap="square" rtlCol="0">
            <a:spAutoFit/>
          </a:bodyPr>
          <a:lstStyle/>
          <a:p>
            <a:pPr algn="ctr" defTabSz="308063">
              <a:defRPr/>
            </a:pPr>
            <a:r>
              <a:rPr lang="en-US" sz="844" b="1" kern="0" dirty="0">
                <a:solidFill>
                  <a:srgbClr val="000000"/>
                </a:solidFill>
                <a:latin typeface="Helvetica" charset="0"/>
                <a:ea typeface="Helvetica" charset="0"/>
                <a:cs typeface="Helvetica" charset="0"/>
                <a:sym typeface="Helvetica Light"/>
              </a:rPr>
              <a:t>Source: Congressional Management Foundation, 2017</a:t>
            </a:r>
          </a:p>
        </p:txBody>
      </p:sp>
      <p:sp>
        <p:nvSpPr>
          <p:cNvPr id="2" name="TextBox 1"/>
          <p:cNvSpPr txBox="1"/>
          <p:nvPr/>
        </p:nvSpPr>
        <p:spPr>
          <a:xfrm>
            <a:off x="1278731" y="541609"/>
            <a:ext cx="6582236" cy="5087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89" tIns="26789" rIns="26789" bIns="26789" numCol="1" spcCol="38100" rtlCol="0" anchor="ctr">
            <a:spAutoFit/>
          </a:bodyPr>
          <a:lstStyle/>
          <a:p>
            <a:pPr algn="ctr" defTabSz="308063">
              <a:defRPr/>
            </a:pPr>
            <a:r>
              <a:rPr lang="en-US" sz="1477" kern="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sym typeface="Helvetica Light"/>
              </a:rPr>
              <a:t>If your member of Congress has not already come to a decision on an issue, how much influence do the following advocacy strategies have: </a:t>
            </a:r>
          </a:p>
        </p:txBody>
      </p:sp>
      <p:sp>
        <p:nvSpPr>
          <p:cNvPr id="11" name="Title 1">
            <a:extLst>
              <a:ext uri="{FF2B5EF4-FFF2-40B4-BE49-F238E27FC236}">
                <a16:creationId xmlns:a16="http://schemas.microsoft.com/office/drawing/2014/main" id="{4CB27E94-C398-4C38-AA28-F0B41CC22AEE}"/>
              </a:ext>
            </a:extLst>
          </p:cNvPr>
          <p:cNvSpPr>
            <a:spLocks noGrp="1"/>
          </p:cNvSpPr>
          <p:nvPr>
            <p:ph type="title"/>
          </p:nvPr>
        </p:nvSpPr>
        <p:spPr>
          <a:xfrm>
            <a:off x="1530955" y="69191"/>
            <a:ext cx="6172200" cy="500063"/>
          </a:xfrm>
        </p:spPr>
        <p:txBody>
          <a:bodyPr>
            <a:normAutofit fontScale="90000"/>
          </a:bodyPr>
          <a:lstStyle/>
          <a:p>
            <a:pPr>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sz="3150" b="1" dirty="0">
                <a:solidFill>
                  <a:srgbClr val="58585B"/>
                </a:solidFill>
                <a:latin typeface="Open Sans" panose="020B0606030504020204" pitchFamily="34" charset="0"/>
                <a:ea typeface="Open Sans" panose="020B0606030504020204" pitchFamily="34" charset="0"/>
                <a:cs typeface="Open Sans" panose="020B0606030504020204" pitchFamily="34" charset="0"/>
              </a:rPr>
              <a:t>Advocacy Works!</a:t>
            </a:r>
            <a:endParaRPr lang="en-US" altLang="en-US" sz="3150" dirty="0">
              <a:solidFill>
                <a:srgbClr val="58585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6">
            <a:extLst>
              <a:ext uri="{FF2B5EF4-FFF2-40B4-BE49-F238E27FC236}">
                <a16:creationId xmlns:a16="http://schemas.microsoft.com/office/drawing/2014/main" id="{103114B0-3D09-405D-B709-7CEA3925A72F}"/>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6</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6578591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9038" y="5029200"/>
            <a:ext cx="184731" cy="300082"/>
          </a:xfrm>
          <a:prstGeom prst="rect">
            <a:avLst/>
          </a:prstGeom>
          <a:noFill/>
        </p:spPr>
        <p:txBody>
          <a:bodyPr wrap="none" rtlCol="0">
            <a:spAutoFit/>
          </a:bodyPr>
          <a:lstStyle/>
          <a:p>
            <a:pPr defTabSz="342900">
              <a:defRPr/>
            </a:pPr>
            <a:endParaRPr lang="en-US" sz="1350" dirty="0">
              <a:solidFill>
                <a:prstClr val="black"/>
              </a:solidFill>
              <a:latin typeface="Calibri"/>
              <a:ea typeface="MS PGothic" panose="020B0600070205080204" pitchFamily="34" charset="-128"/>
            </a:endParaRPr>
          </a:p>
        </p:txBody>
      </p:sp>
      <p:sp>
        <p:nvSpPr>
          <p:cNvPr id="8" name="Title 1"/>
          <p:cNvSpPr txBox="1">
            <a:spLocks/>
          </p:cNvSpPr>
          <p:nvPr/>
        </p:nvSpPr>
        <p:spPr>
          <a:xfrm>
            <a:off x="1485900" y="9704"/>
            <a:ext cx="6172200" cy="85725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defTabSz="342900">
              <a:spcBef>
                <a:spcPts val="450"/>
              </a:spcBef>
              <a:defRPr/>
            </a:pPr>
            <a:endParaRPr lang="en-US" altLang="en-US" sz="1800" b="1" dirty="0">
              <a:solidFill>
                <a:srgbClr val="C00000"/>
              </a:solidFill>
              <a:latin typeface="Helvetica" panose="020B0604020202020204" pitchFamily="34" charset="0"/>
              <a:cs typeface="Helvetica" panose="020B0604020202020204" pitchFamily="34" charset="0"/>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0" y="2379195"/>
            <a:ext cx="9144000" cy="381338"/>
          </a:xfrm>
        </p:spPr>
        <p:txBody>
          <a:bodyPr>
            <a:noAutofit/>
          </a:bodyPr>
          <a:lstStyle/>
          <a:p>
            <a:pPr>
              <a:spcBef>
                <a:spcPts val="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sz="4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qualifies you to be an advocate?</a:t>
            </a:r>
            <a:br>
              <a:rPr lang="en-US" sz="3200" b="1" dirty="0">
                <a:solidFill>
                  <a:srgbClr val="E41034"/>
                </a:solidFill>
                <a:latin typeface="Open Sans" panose="020B0606030504020204" pitchFamily="34" charset="0"/>
                <a:ea typeface="Open Sans" panose="020B0606030504020204" pitchFamily="34" charset="0"/>
                <a:cs typeface="Open Sans" panose="020B0606030504020204" pitchFamily="34" charset="0"/>
              </a:rPr>
            </a:br>
            <a:br>
              <a:rPr lang="en-US" sz="3200" b="1" dirty="0">
                <a:solidFill>
                  <a:srgbClr val="E41034"/>
                </a:solidFill>
                <a:latin typeface="Open Sans" panose="020B0606030504020204" pitchFamily="34" charset="0"/>
                <a:ea typeface="Open Sans" panose="020B0606030504020204" pitchFamily="34" charset="0"/>
                <a:cs typeface="Open Sans" panose="020B0606030504020204" pitchFamily="34" charset="0"/>
              </a:rPr>
            </a:br>
            <a:br>
              <a:rPr lang="en-US" sz="3200" b="1" dirty="0">
                <a:solidFill>
                  <a:srgbClr val="E41034"/>
                </a:solidFill>
                <a:latin typeface="Open Sans" panose="020B0606030504020204" pitchFamily="34" charset="0"/>
                <a:ea typeface="Open Sans" panose="020B0606030504020204" pitchFamily="34" charset="0"/>
                <a:cs typeface="Open Sans" panose="020B0606030504020204" pitchFamily="34" charset="0"/>
              </a:rPr>
            </a:br>
            <a:br>
              <a:rPr lang="en-US" sz="800" b="1" dirty="0">
                <a:solidFill>
                  <a:srgbClr val="C00000"/>
                </a:solidFill>
                <a:latin typeface="Helvetica" panose="020B0604020202020204" pitchFamily="34" charset="0"/>
                <a:ea typeface="ＭＳ Ｐゴシック" charset="0"/>
                <a:cs typeface="Helvetica" panose="020B0604020202020204" pitchFamily="34" charset="0"/>
              </a:rPr>
            </a:br>
            <a:endParaRPr lang="en-US" sz="1125" dirty="0">
              <a:latin typeface="Helvetica" panose="020B0604020202020204" pitchFamily="34" charset="0"/>
              <a:cs typeface="Helvetica" panose="020B0604020202020204" pitchFamily="34" charset="0"/>
            </a:endParaRPr>
          </a:p>
        </p:txBody>
      </p:sp>
      <p:sp>
        <p:nvSpPr>
          <p:cNvPr id="9" name="Rectangle 6">
            <a:extLst>
              <a:ext uri="{FF2B5EF4-FFF2-40B4-BE49-F238E27FC236}">
                <a16:creationId xmlns:a16="http://schemas.microsoft.com/office/drawing/2014/main" id="{2CA03526-C2B0-47D6-8897-9612E84C93EA}"/>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7</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330707B2-D564-4053-A90F-986739A66611}"/>
              </a:ext>
            </a:extLst>
          </p:cNvPr>
          <p:cNvSpPr txBox="1"/>
          <p:nvPr/>
        </p:nvSpPr>
        <p:spPr>
          <a:xfrm>
            <a:off x="562708" y="2967715"/>
            <a:ext cx="8018584" cy="954107"/>
          </a:xfrm>
          <a:prstGeom prst="rect">
            <a:avLst/>
          </a:prstGeom>
          <a:noFill/>
        </p:spPr>
        <p:txBody>
          <a:bodyPr wrap="square" rtlCol="0">
            <a:spAutoFit/>
          </a:bodyPr>
          <a:lstStyle/>
          <a:p>
            <a:pPr algn="ctr"/>
            <a:r>
              <a:rPr lang="en-US" sz="5600" dirty="0">
                <a:solidFill>
                  <a:srgbClr val="D50032"/>
                </a:solidFill>
                <a:latin typeface="Open Sans" panose="020B0606030504020204" pitchFamily="34" charset="0"/>
                <a:ea typeface="Open Sans" panose="020B0606030504020204" pitchFamily="34" charset="0"/>
                <a:cs typeface="Open Sans" panose="020B0606030504020204" pitchFamily="34" charset="0"/>
              </a:rPr>
              <a:t>Being alive</a:t>
            </a:r>
            <a:endParaRPr lang="en-US" sz="5600" dirty="0">
              <a:solidFill>
                <a:srgbClr val="D50032"/>
              </a:solidFill>
            </a:endParaRPr>
          </a:p>
        </p:txBody>
      </p:sp>
    </p:spTree>
    <p:extLst>
      <p:ext uri="{BB962C8B-B14F-4D97-AF65-F5344CB8AC3E}">
        <p14:creationId xmlns:p14="http://schemas.microsoft.com/office/powerpoint/2010/main" val="427960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9038" y="5029200"/>
            <a:ext cx="184731" cy="300082"/>
          </a:xfrm>
          <a:prstGeom prst="rect">
            <a:avLst/>
          </a:prstGeom>
          <a:noFill/>
        </p:spPr>
        <p:txBody>
          <a:bodyPr wrap="none" rtlCol="0">
            <a:spAutoFit/>
          </a:bodyPr>
          <a:lstStyle/>
          <a:p>
            <a:pPr defTabSz="342900">
              <a:defRPr/>
            </a:pPr>
            <a:endParaRPr lang="en-US" sz="1350" dirty="0">
              <a:solidFill>
                <a:prstClr val="black"/>
              </a:solidFill>
              <a:latin typeface="Calibri"/>
              <a:ea typeface="MS PGothic" panose="020B0600070205080204" pitchFamily="34" charset="-128"/>
            </a:endParaRPr>
          </a:p>
        </p:txBody>
      </p:sp>
      <p:sp>
        <p:nvSpPr>
          <p:cNvPr id="8" name="Title 1"/>
          <p:cNvSpPr txBox="1">
            <a:spLocks/>
          </p:cNvSpPr>
          <p:nvPr/>
        </p:nvSpPr>
        <p:spPr>
          <a:xfrm>
            <a:off x="1485900" y="9704"/>
            <a:ext cx="6172200" cy="85725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defTabSz="342900">
              <a:spcBef>
                <a:spcPts val="450"/>
              </a:spcBef>
              <a:defRPr/>
            </a:pPr>
            <a:endParaRPr lang="en-US" altLang="en-US" sz="1800" b="1" dirty="0">
              <a:solidFill>
                <a:srgbClr val="C00000"/>
              </a:solidFill>
              <a:latin typeface="Helvetica" panose="020B0604020202020204" pitchFamily="34" charset="0"/>
              <a:cs typeface="Helvetica" panose="020B0604020202020204" pitchFamily="34" charset="0"/>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288387" y="357179"/>
            <a:ext cx="9144000" cy="381338"/>
          </a:xfrm>
        </p:spPr>
        <p:txBody>
          <a:bodyPr>
            <a:noAutofit/>
          </a:bodyPr>
          <a:lstStyle/>
          <a:p>
            <a:pPr>
              <a:spcBef>
                <a:spcPts val="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br>
              <a:rPr lang="en-US" sz="28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br>
            <a:br>
              <a:rPr lang="en-US" sz="28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br>
            <a:br>
              <a:rPr lang="en-US" sz="28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br>
            <a:r>
              <a:rPr lang="en-US" sz="28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qualifies you to be an advocate?</a:t>
            </a:r>
            <a:br>
              <a:rPr lang="en-US" sz="2800" b="1" dirty="0">
                <a:solidFill>
                  <a:srgbClr val="E41034"/>
                </a:solidFill>
                <a:latin typeface="Open Sans" panose="020B0606030504020204" pitchFamily="34" charset="0"/>
                <a:ea typeface="Open Sans" panose="020B0606030504020204" pitchFamily="34" charset="0"/>
                <a:cs typeface="Open Sans" panose="020B0606030504020204" pitchFamily="34" charset="0"/>
              </a:rPr>
            </a:br>
            <a:br>
              <a:rPr lang="en-US" sz="3200" b="1" dirty="0">
                <a:solidFill>
                  <a:srgbClr val="E41034"/>
                </a:solidFill>
                <a:latin typeface="Open Sans" panose="020B0606030504020204" pitchFamily="34" charset="0"/>
                <a:ea typeface="Open Sans" panose="020B0606030504020204" pitchFamily="34" charset="0"/>
                <a:cs typeface="Open Sans" panose="020B0606030504020204" pitchFamily="34" charset="0"/>
              </a:rPr>
            </a:br>
            <a:br>
              <a:rPr lang="en-US" sz="3200" b="1" dirty="0">
                <a:solidFill>
                  <a:srgbClr val="E41034"/>
                </a:solidFill>
                <a:latin typeface="Open Sans" panose="020B0606030504020204" pitchFamily="34" charset="0"/>
                <a:ea typeface="Open Sans" panose="020B0606030504020204" pitchFamily="34" charset="0"/>
                <a:cs typeface="Open Sans" panose="020B0606030504020204" pitchFamily="34" charset="0"/>
              </a:rPr>
            </a:br>
            <a:br>
              <a:rPr lang="en-US" sz="800" b="1" dirty="0">
                <a:solidFill>
                  <a:srgbClr val="C00000"/>
                </a:solidFill>
                <a:latin typeface="Helvetica" panose="020B0604020202020204" pitchFamily="34" charset="0"/>
                <a:ea typeface="ＭＳ Ｐゴシック" charset="0"/>
                <a:cs typeface="Helvetica" panose="020B0604020202020204" pitchFamily="34" charset="0"/>
              </a:rPr>
            </a:br>
            <a:endParaRPr lang="en-US" sz="1125" dirty="0">
              <a:latin typeface="Helvetica" panose="020B0604020202020204" pitchFamily="34" charset="0"/>
              <a:cs typeface="Helvetica" panose="020B0604020202020204" pitchFamily="34" charset="0"/>
            </a:endParaRPr>
          </a:p>
        </p:txBody>
      </p:sp>
      <p:sp>
        <p:nvSpPr>
          <p:cNvPr id="9" name="Rectangle 6">
            <a:extLst>
              <a:ext uri="{FF2B5EF4-FFF2-40B4-BE49-F238E27FC236}">
                <a16:creationId xmlns:a16="http://schemas.microsoft.com/office/drawing/2014/main" id="{2CA03526-C2B0-47D6-8897-9612E84C93EA}"/>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8</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pic>
        <p:nvPicPr>
          <p:cNvPr id="1026" name="Picture 2" descr="girl licking popsicle">
            <a:extLst>
              <a:ext uri="{FF2B5EF4-FFF2-40B4-BE49-F238E27FC236}">
                <a16:creationId xmlns:a16="http://schemas.microsoft.com/office/drawing/2014/main" id="{4240A331-CAF6-4110-B112-7E91CF5042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3924" y="1041850"/>
            <a:ext cx="2625114" cy="17507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oman holding white labeled plastic bottle">
            <a:extLst>
              <a:ext uri="{FF2B5EF4-FFF2-40B4-BE49-F238E27FC236}">
                <a16:creationId xmlns:a16="http://schemas.microsoft.com/office/drawing/2014/main" id="{66E4DEB3-B196-4AC2-BAF7-412F5650B2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1914" y="1041850"/>
            <a:ext cx="2625114" cy="175079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CF6BAB31-8DBC-4F89-8F37-2B040D2AD2BF}"/>
              </a:ext>
            </a:extLst>
          </p:cNvPr>
          <p:cNvPicPr>
            <a:picLocks noChangeAspect="1"/>
          </p:cNvPicPr>
          <p:nvPr/>
        </p:nvPicPr>
        <p:blipFill>
          <a:blip r:embed="rId5"/>
          <a:stretch>
            <a:fillRect/>
          </a:stretch>
        </p:blipFill>
        <p:spPr>
          <a:xfrm>
            <a:off x="2970516" y="2975071"/>
            <a:ext cx="2626194" cy="1750796"/>
          </a:xfrm>
          <a:prstGeom prst="rect">
            <a:avLst/>
          </a:prstGeom>
        </p:spPr>
      </p:pic>
    </p:spTree>
    <p:extLst>
      <p:ext uri="{BB962C8B-B14F-4D97-AF65-F5344CB8AC3E}">
        <p14:creationId xmlns:p14="http://schemas.microsoft.com/office/powerpoint/2010/main" val="13210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9038" y="5029200"/>
            <a:ext cx="184731" cy="300082"/>
          </a:xfrm>
          <a:prstGeom prst="rect">
            <a:avLst/>
          </a:prstGeom>
          <a:noFill/>
        </p:spPr>
        <p:txBody>
          <a:bodyPr wrap="none" rtlCol="0">
            <a:spAutoFit/>
          </a:bodyPr>
          <a:lstStyle/>
          <a:p>
            <a:pPr defTabSz="342900">
              <a:defRPr/>
            </a:pPr>
            <a:endParaRPr lang="en-US" sz="1350" dirty="0">
              <a:solidFill>
                <a:prstClr val="black"/>
              </a:solidFill>
              <a:latin typeface="Calibri"/>
              <a:ea typeface="MS PGothic" panose="020B0600070205080204" pitchFamily="34" charset="-128"/>
            </a:endParaRPr>
          </a:p>
        </p:txBody>
      </p:sp>
      <p:sp>
        <p:nvSpPr>
          <p:cNvPr id="8" name="Title 1"/>
          <p:cNvSpPr txBox="1">
            <a:spLocks/>
          </p:cNvSpPr>
          <p:nvPr/>
        </p:nvSpPr>
        <p:spPr>
          <a:xfrm>
            <a:off x="1485900" y="9704"/>
            <a:ext cx="6172200" cy="85725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defTabSz="342900">
              <a:spcBef>
                <a:spcPts val="450"/>
              </a:spcBef>
              <a:defRPr/>
            </a:pPr>
            <a:endParaRPr lang="en-US" altLang="en-US" sz="1800" b="1" dirty="0">
              <a:solidFill>
                <a:srgbClr val="C00000"/>
              </a:solidFill>
              <a:latin typeface="Helvetica" panose="020B0604020202020204" pitchFamily="34" charset="0"/>
              <a:cs typeface="Helvetica" panose="020B0604020202020204" pitchFamily="34" charset="0"/>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0" y="2379195"/>
            <a:ext cx="9144000" cy="381338"/>
          </a:xfrm>
        </p:spPr>
        <p:txBody>
          <a:bodyPr>
            <a:noAutofit/>
          </a:bodyPr>
          <a:lstStyle/>
          <a:p>
            <a:pPr>
              <a:spcBef>
                <a:spcPts val="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sz="4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Effective advocacy is always personal</a:t>
            </a:r>
            <a:br>
              <a:rPr lang="en-US" sz="3200" b="1" dirty="0">
                <a:solidFill>
                  <a:srgbClr val="E41034"/>
                </a:solidFill>
                <a:latin typeface="Open Sans" panose="020B0606030504020204" pitchFamily="34" charset="0"/>
                <a:ea typeface="Open Sans" panose="020B0606030504020204" pitchFamily="34" charset="0"/>
                <a:cs typeface="Open Sans" panose="020B0606030504020204" pitchFamily="34" charset="0"/>
              </a:rPr>
            </a:br>
            <a:br>
              <a:rPr lang="en-US" sz="3200" b="1" dirty="0">
                <a:solidFill>
                  <a:srgbClr val="E41034"/>
                </a:solidFill>
                <a:latin typeface="Open Sans" panose="020B0606030504020204" pitchFamily="34" charset="0"/>
                <a:ea typeface="Open Sans" panose="020B0606030504020204" pitchFamily="34" charset="0"/>
                <a:cs typeface="Open Sans" panose="020B0606030504020204" pitchFamily="34" charset="0"/>
              </a:rPr>
            </a:br>
            <a:br>
              <a:rPr lang="en-US" sz="3200" b="1" dirty="0">
                <a:solidFill>
                  <a:srgbClr val="E41034"/>
                </a:solidFill>
                <a:latin typeface="Open Sans" panose="020B0606030504020204" pitchFamily="34" charset="0"/>
                <a:ea typeface="Open Sans" panose="020B0606030504020204" pitchFamily="34" charset="0"/>
                <a:cs typeface="Open Sans" panose="020B0606030504020204" pitchFamily="34" charset="0"/>
              </a:rPr>
            </a:br>
            <a:br>
              <a:rPr lang="en-US" sz="800" b="1" dirty="0">
                <a:solidFill>
                  <a:srgbClr val="C00000"/>
                </a:solidFill>
                <a:latin typeface="Helvetica" panose="020B0604020202020204" pitchFamily="34" charset="0"/>
                <a:ea typeface="ＭＳ Ｐゴシック" charset="0"/>
                <a:cs typeface="Helvetica" panose="020B0604020202020204" pitchFamily="34" charset="0"/>
              </a:rPr>
            </a:br>
            <a:endParaRPr lang="en-US" sz="1125" dirty="0">
              <a:latin typeface="Helvetica" panose="020B0604020202020204" pitchFamily="34" charset="0"/>
              <a:cs typeface="Helvetica" panose="020B0604020202020204" pitchFamily="34" charset="0"/>
            </a:endParaRPr>
          </a:p>
        </p:txBody>
      </p:sp>
      <p:sp>
        <p:nvSpPr>
          <p:cNvPr id="9" name="Rectangle 6">
            <a:extLst>
              <a:ext uri="{FF2B5EF4-FFF2-40B4-BE49-F238E27FC236}">
                <a16:creationId xmlns:a16="http://schemas.microsoft.com/office/drawing/2014/main" id="{2CA03526-C2B0-47D6-8897-9612E84C93EA}"/>
              </a:ext>
            </a:extLst>
          </p:cNvPr>
          <p:cNvSpPr>
            <a:spLocks noChangeArrowheads="1"/>
          </p:cNvSpPr>
          <p:nvPr/>
        </p:nvSpPr>
        <p:spPr bwMode="auto">
          <a:xfrm>
            <a:off x="0" y="-7034"/>
            <a:ext cx="2840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defTabSz="342900" fontAlgn="base">
              <a:spcBef>
                <a:spcPct val="0"/>
              </a:spcBef>
              <a:spcAft>
                <a:spcPct val="0"/>
              </a:spcAft>
              <a:buNone/>
              <a:defRPr/>
            </a:pPr>
            <a:fld id="{1B545EE7-4E30-44CE-B1CC-7E228E9FA7B7}" type="slidenum">
              <a:rPr lang="en-US" altLang="en-US" sz="1350" smtClean="0">
                <a:latin typeface="Open Sans" panose="020B0606030504020204" pitchFamily="34" charset="0"/>
                <a:ea typeface="Open Sans" panose="020B0606030504020204" pitchFamily="34" charset="0"/>
                <a:cs typeface="Open Sans" panose="020B0606030504020204" pitchFamily="34" charset="0"/>
              </a:rPr>
              <a:pPr defTabSz="342900" fontAlgn="base">
                <a:spcBef>
                  <a:spcPct val="0"/>
                </a:spcBef>
                <a:spcAft>
                  <a:spcPct val="0"/>
                </a:spcAft>
                <a:buNone/>
                <a:defRPr/>
              </a:pPr>
              <a:t>9</a:t>
            </a:fld>
            <a:endParaRPr lang="en-US" altLang="en-US" sz="135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330707B2-D564-4053-A90F-986739A66611}"/>
              </a:ext>
            </a:extLst>
          </p:cNvPr>
          <p:cNvSpPr txBox="1"/>
          <p:nvPr/>
        </p:nvSpPr>
        <p:spPr>
          <a:xfrm>
            <a:off x="562708" y="2967715"/>
            <a:ext cx="8018584" cy="1384995"/>
          </a:xfrm>
          <a:prstGeom prst="rect">
            <a:avLst/>
          </a:prstGeom>
          <a:noFill/>
        </p:spPr>
        <p:txBody>
          <a:bodyPr wrap="square" rtlCol="0">
            <a:spAutoFit/>
          </a:bodyPr>
          <a:lstStyle/>
          <a:p>
            <a:pPr algn="ctr"/>
            <a:r>
              <a:rPr lang="en-US" sz="4200" dirty="0">
                <a:solidFill>
                  <a:srgbClr val="D50032"/>
                </a:solidFill>
                <a:latin typeface="Open Sans" panose="020B0606030504020204" pitchFamily="34" charset="0"/>
                <a:ea typeface="Open Sans" panose="020B0606030504020204" pitchFamily="34" charset="0"/>
                <a:cs typeface="Open Sans" panose="020B0606030504020204" pitchFamily="34" charset="0"/>
              </a:rPr>
              <a:t>You have a story to tell, even if you don’t know it yet</a:t>
            </a:r>
            <a:endParaRPr lang="en-US" sz="4200" dirty="0">
              <a:solidFill>
                <a:srgbClr val="D50032"/>
              </a:solidFill>
            </a:endParaRPr>
          </a:p>
        </p:txBody>
      </p:sp>
    </p:spTree>
    <p:extLst>
      <p:ext uri="{BB962C8B-B14F-4D97-AF65-F5344CB8AC3E}">
        <p14:creationId xmlns:p14="http://schemas.microsoft.com/office/powerpoint/2010/main" val="396112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7F6DF798-0F76-4B46-8509-5C5A790D9E63}" vid="{3DAB2400-B03E-4F11-B96E-1DB8E4E72E59}"/>
    </a:ext>
  </a:extLst>
</a:theme>
</file>

<file path=ppt/theme/theme2.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7F6DF798-0F76-4B46-8509-5C5A790D9E63}" vid="{B98AF0DC-C40A-4435-B04C-452482C6781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905A1ED06187C49BBA75B5C0C0E4442" ma:contentTypeVersion="10" ma:contentTypeDescription="Create a new document." ma:contentTypeScope="" ma:versionID="6ac0494661dd12faac6b9d46f2631d4d">
  <xsd:schema xmlns:xsd="http://www.w3.org/2001/XMLSchema" xmlns:xs="http://www.w3.org/2001/XMLSchema" xmlns:p="http://schemas.microsoft.com/office/2006/metadata/properties" xmlns:ns3="9eab72f2-e829-4b8e-ac02-d744ae6e7917" targetNamespace="http://schemas.microsoft.com/office/2006/metadata/properties" ma:root="true" ma:fieldsID="c7fbe1a4bd3e36af509076142bc66d53" ns3:_="">
    <xsd:import namespace="9eab72f2-e829-4b8e-ac02-d744ae6e791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ab72f2-e829-4b8e-ac02-d744ae6e79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D3BFE3-120A-4D0C-8A41-240C296CE04B}">
  <ds:schemaRefs>
    <ds:schemaRef ds:uri="http://schemas.microsoft.com/sharepoint/v3/contenttype/forms"/>
  </ds:schemaRefs>
</ds:datastoreItem>
</file>

<file path=customXml/itemProps2.xml><?xml version="1.0" encoding="utf-8"?>
<ds:datastoreItem xmlns:ds="http://schemas.openxmlformats.org/officeDocument/2006/customXml" ds:itemID="{5CD8B157-13D2-4491-993F-64D751F330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ab72f2-e829-4b8e-ac02-d744ae6e79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2020 Rebrand PowerPoint Template</Template>
  <TotalTime>4819</TotalTime>
  <Words>1456</Words>
  <Application>Microsoft Office PowerPoint</Application>
  <PresentationFormat>On-screen Show (16:9)</PresentationFormat>
  <Paragraphs>197</Paragraphs>
  <Slides>31</Slides>
  <Notes>16</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31</vt:i4>
      </vt:variant>
    </vt:vector>
  </HeadingPairs>
  <TitlesOfParts>
    <vt:vector size="42" baseType="lpstr">
      <vt:lpstr>Arial</vt:lpstr>
      <vt:lpstr>Calibri</vt:lpstr>
      <vt:lpstr>Courier New</vt:lpstr>
      <vt:lpstr>Helvetica</vt:lpstr>
      <vt:lpstr>Open Sans</vt:lpstr>
      <vt:lpstr>Wingdings</vt:lpstr>
      <vt:lpstr>Custom Design</vt:lpstr>
      <vt:lpstr>Office Theme</vt:lpstr>
      <vt:lpstr>1_Custom Design</vt:lpstr>
      <vt:lpstr>1_Office Theme</vt:lpstr>
      <vt:lpstr>2_Custom Design</vt:lpstr>
      <vt:lpstr>PowerPoint Presentation</vt:lpstr>
      <vt:lpstr>What is RESULTS?</vt:lpstr>
      <vt:lpstr>RESULTS Successes </vt:lpstr>
      <vt:lpstr> </vt:lpstr>
      <vt:lpstr> </vt:lpstr>
      <vt:lpstr>Advocacy Works!</vt:lpstr>
      <vt:lpstr>What qualifies you to be an advocate?    </vt:lpstr>
      <vt:lpstr>   What qualifies you to be an advocate?    </vt:lpstr>
      <vt:lpstr>Effective advocacy is always personal    </vt:lpstr>
      <vt:lpstr>Advocacy Works!</vt:lpstr>
      <vt:lpstr>If not now, when? If not you, who?</vt:lpstr>
      <vt:lpstr>Influencing Lawmakers – How Do You Do It?</vt:lpstr>
      <vt:lpstr>Anyone can do a lobby meeting</vt:lpstr>
      <vt:lpstr>Mobilizing and Organizing</vt:lpstr>
      <vt:lpstr>Mobilizing and Organizning</vt:lpstr>
      <vt:lpstr>Engaging People in Action</vt:lpstr>
      <vt:lpstr>What it looks like in practice</vt:lpstr>
      <vt:lpstr>Additional tips for success</vt:lpstr>
      <vt:lpstr>PowerPoint Presentation</vt:lpstr>
      <vt:lpstr>To Speak Powerfully, Be EPIC!</vt:lpstr>
      <vt:lpstr>PowerPoint Presentation</vt:lpstr>
      <vt:lpstr>EPIC Laser Talk Exercise  </vt:lpstr>
      <vt:lpstr>EPIC Laser Talk Exercise  </vt:lpstr>
      <vt:lpstr>EPIC Laser Talk Exercise  </vt:lpstr>
      <vt:lpstr>Tell stories</vt:lpstr>
      <vt:lpstr>EPIC Laser Talk Exercise  </vt:lpstr>
      <vt:lpstr>EPIC Laser Talk Exercise  </vt:lpstr>
      <vt:lpstr>PowerPoint Presentation</vt:lpstr>
      <vt:lpstr>PowerPoint Presentation</vt:lpstr>
      <vt:lpstr>Resources</vt:lpstr>
      <vt:lpstr>PowerPoint Presentation</vt:lpstr>
    </vt:vector>
  </TitlesOfParts>
  <Company>RESULTS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 Linn</dc:creator>
  <cp:lastModifiedBy>Jos Linn</cp:lastModifiedBy>
  <cp:revision>19</cp:revision>
  <dcterms:created xsi:type="dcterms:W3CDTF">2020-04-28T15:11:24Z</dcterms:created>
  <dcterms:modified xsi:type="dcterms:W3CDTF">2021-05-10T17:27:33Z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0x0101001905A1ED06187C49BBA75B5C0C0E4442</vt:lpwstr>
  </property>
  <property fmtid="{D5CDD505-2E9C-101B-9397-08002B2CF9AE}" pid="3" name="NXPowerLiteLastOptimized">
    <vt:lpwstr>576243</vt:lpwstr>
  </property>
  <property fmtid="{D5CDD505-2E9C-101B-9397-08002B2CF9AE}" pid="4" name="NXPowerLiteSettings">
    <vt:lpwstr>C7000400038000</vt:lpwstr>
  </property>
  <property fmtid="{D5CDD505-2E9C-101B-9397-08002B2CF9AE}" pid="5" name="NXPowerLiteVersion">
    <vt:lpwstr>S9.0.3</vt:lpwstr>
  </property>
</Properties>
</file>