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6" r:id="rId3"/>
    <p:sldId id="311" r:id="rId4"/>
    <p:sldId id="310" r:id="rId5"/>
    <p:sldId id="312" r:id="rId6"/>
    <p:sldId id="302" r:id="rId7"/>
    <p:sldId id="309" r:id="rId8"/>
    <p:sldId id="272" r:id="rId9"/>
    <p:sldId id="319" r:id="rId10"/>
    <p:sldId id="320" r:id="rId11"/>
    <p:sldId id="321" r:id="rId12"/>
    <p:sldId id="297" r:id="rId13"/>
    <p:sldId id="316" r:id="rId14"/>
    <p:sldId id="317" r:id="rId15"/>
    <p:sldId id="318" r:id="rId16"/>
    <p:sldId id="285" r:id="rId17"/>
    <p:sldId id="298" r:id="rId18"/>
    <p:sldId id="303" r:id="rId19"/>
    <p:sldId id="259" r:id="rId20"/>
    <p:sldId id="269" r:id="rId21"/>
    <p:sldId id="262" r:id="rId22"/>
    <p:sldId id="275" r:id="rId23"/>
    <p:sldId id="304" r:id="rId24"/>
    <p:sldId id="279" r:id="rId25"/>
    <p:sldId id="268" r:id="rId26"/>
    <p:sldId id="278" r:id="rId27"/>
    <p:sldId id="290" r:id="rId28"/>
    <p:sldId id="291" r:id="rId29"/>
    <p:sldId id="282" r:id="rId30"/>
    <p:sldId id="305" r:id="rId31"/>
    <p:sldId id="270" r:id="rId32"/>
    <p:sldId id="292" r:id="rId3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 varScale="1">
        <p:scale>
          <a:sx n="76" d="100"/>
          <a:sy n="76" d="100"/>
        </p:scale>
        <p:origin x="-19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fld id="{75BFD78F-DC2D-46E7-B341-70A5612C1EC5}" type="datetimeFigureOut">
              <a:rPr lang="en-US"/>
              <a:pPr>
                <a:defRPr/>
              </a:pPr>
              <a:t>1/17/18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fld id="{AF7F552A-0593-4E9E-9B3A-E966C8730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4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8B53B6-BDC1-46C1-BB37-0492EAE2411B}" type="datetimeFigureOut">
              <a:rPr lang="en-US"/>
              <a:pPr>
                <a:defRPr/>
              </a:pPr>
              <a:t>1/17/18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35ECDE-92C8-4367-AF19-04E652094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00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If on the phone, do not hang up….get in touch with a colleague to determine whether a welfare check is clinically indicated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FF2C2-60F6-4432-92DE-463A517776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  <a:cs typeface="ＭＳ Ｐゴシック" charset="-128"/>
              </a:rPr>
              <a:t>How do you feel about suicide? 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8ECB4-A6CD-4374-BC06-7E972A147B65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Approaching it this way---reinforces stigma---reinforces judgment---does not create an environment of safety or comfort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03A0FF-C463-4E71-875D-B02871196C7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88AD9A-B5C5-46BE-801D-FE8E9F5A82F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If you are on the phone, don’t hang up-get help from someone around you to initiate a welfare check if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130ABD-3454-494B-91E7-609D1082A55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392F41-9EE5-4F94-AE86-7656DC657E4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ea typeface="ＭＳ Ｐゴシック" charset="-128"/>
                <a:cs typeface="ＭＳ Ｐゴシック" charset="-128"/>
              </a:rPr>
              <a:t>The Ripple Effect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As education increases….prevention increases!!!!! You learned today, you teach your friends, family, colleagues of suicide awareness and prevention, they teach….and so on, creating the ripple effect</a:t>
            </a:r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39B6F7-308F-4BEC-9EB7-C5DB3CF6B07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ECDE-92C8-4367-AF19-04E65209497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8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Homicide is the 15</a:t>
            </a:r>
            <a:r>
              <a:rPr lang="en-US" baseline="30000">
                <a:ea typeface="ＭＳ Ｐゴシック" charset="-128"/>
                <a:cs typeface="ＭＳ Ｐゴシック" charset="-128"/>
              </a:rPr>
              <a:t>th</a:t>
            </a:r>
            <a:r>
              <a:rPr lang="en-US">
                <a:ea typeface="ＭＳ Ｐゴシック" charset="-128"/>
                <a:cs typeface="ＭＳ Ｐゴシック" charset="-128"/>
              </a:rPr>
              <a:t> leading cause of death in the US-remember, suicide is the 10</a:t>
            </a:r>
            <a:r>
              <a:rPr lang="en-US" baseline="30000">
                <a:ea typeface="ＭＳ Ｐゴシック" charset="-128"/>
                <a:cs typeface="ＭＳ Ｐゴシック" charset="-128"/>
              </a:rPr>
              <a:t>th</a:t>
            </a:r>
            <a:r>
              <a:rPr lang="en-US">
                <a:ea typeface="ＭＳ Ｐゴシック" charset="-128"/>
                <a:cs typeface="ＭＳ Ｐゴシック" charset="-128"/>
              </a:rPr>
              <a:t>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ECDE-92C8-4367-AF19-04E65209497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65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Impact is determined more</a:t>
            </a:r>
            <a:r>
              <a:rPr lang="en-US" baseline="0" dirty="0">
                <a:ea typeface="ＭＳ Ｐゴシック" charset="-128"/>
                <a:cs typeface="ＭＳ Ｐゴシック" charset="-128"/>
              </a:rPr>
              <a:t> by the person’s interpretation of the stressor than the nature of them. 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71902-5E6C-4E9C-9F4F-F48A2380727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Peacefulness right before attempt….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AFD5B1-39D9-4E61-A3D8-65CD5786732C}" type="datetimeFigureOut">
              <a:rPr lang="en-US" smtClean="0"/>
              <a:pPr>
                <a:defRPr/>
              </a:pPr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439C34E-49B1-4773-AA79-296027EB4F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2C4A8-B543-4C8A-8975-00FE5353E2CE}" type="datetimeFigureOut">
              <a:rPr lang="en-US" smtClean="0"/>
              <a:pPr>
                <a:defRPr/>
              </a:pPr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E7BC4-7655-4932-9F93-664E9664E7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21E932-8A9F-4908-8D86-0572564DD4B5}" type="datetimeFigureOut">
              <a:rPr lang="en-US" smtClean="0"/>
              <a:pPr>
                <a:defRPr/>
              </a:pPr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74787-D196-4880-80F3-FB5CBE06A4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F0E59C-2AF2-4D93-80AE-28C9B93C4D11}" type="datetimeFigureOut">
              <a:rPr lang="en-US" smtClean="0"/>
              <a:pPr>
                <a:defRPr/>
              </a:pPr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0564F-536F-4F8C-9D3B-3FAE6CE9E5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24D73C-17DB-47C7-ADDA-943C413CD5CB}" type="datetimeFigureOut">
              <a:rPr lang="en-US" smtClean="0"/>
              <a:pPr>
                <a:defRPr/>
              </a:pPr>
              <a:t>1/17/18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D64D3-2456-40C1-84F6-D5A6527B07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015127-B236-46FB-AD45-E356562A2E67}" type="datetimeFigureOut">
              <a:rPr lang="en-US" smtClean="0"/>
              <a:pPr>
                <a:defRPr/>
              </a:pPr>
              <a:t>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20B84-1928-42F6-8087-9FC4F63343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6F217-2070-44C6-A6CD-35545AA284B6}" type="datetimeFigureOut">
              <a:rPr lang="en-US" smtClean="0"/>
              <a:pPr>
                <a:defRPr/>
              </a:pPr>
              <a:t>1/17/18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6B9EE-BE90-406E-A427-62E4D9909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BB053-BF2F-440F-97CB-9CB060694EB1}" type="datetimeFigureOut">
              <a:rPr lang="en-US" smtClean="0"/>
              <a:pPr>
                <a:defRPr/>
              </a:pPr>
              <a:t>1/17/18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383F0-CFA6-4C55-AD86-E4A77D742E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93804-0AD4-45F0-9DCF-679098FC1CD6}" type="datetimeFigureOut">
              <a:rPr lang="en-US" smtClean="0"/>
              <a:pPr>
                <a:defRPr/>
              </a:pPr>
              <a:t>1/17/18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48BEA-25C6-4854-9E2C-50C02A344F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5D4D3-6A54-4A34-A59B-43AA6EE9868E}" type="datetimeFigureOut">
              <a:rPr lang="en-US" smtClean="0"/>
              <a:pPr>
                <a:defRPr/>
              </a:pPr>
              <a:t>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C422B-A9FF-4342-9C0E-6C7E06F96E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388A89-D989-4DE3-BDF7-13EEB1DCD0A3}" type="datetimeFigureOut">
              <a:rPr lang="en-US" smtClean="0"/>
              <a:pPr>
                <a:defRPr/>
              </a:pPr>
              <a:t>1/17/18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AA30E-3C7B-4940-AE11-FDD0298687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33ED5FA-AB71-494C-BC06-23FEDC7623F9}" type="datetimeFigureOut">
              <a:rPr lang="en-US" smtClean="0"/>
              <a:pPr>
                <a:defRPr/>
              </a:pPr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384DE57-5238-4452-A6AC-41278B6B6A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ve.org/" TargetMode="External"/><Relationship Id="rId4" Type="http://schemas.openxmlformats.org/officeDocument/2006/relationships/hyperlink" Target="http://www.sprc.org/" TargetMode="External"/><Relationship Id="rId5" Type="http://schemas.openxmlformats.org/officeDocument/2006/relationships/hyperlink" Target="http://www.thetrevorproject.org/" TargetMode="External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572000"/>
            <a:ext cx="6553200" cy="657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1200" b="1" cap="none" dirty="0">
                <a:solidFill>
                  <a:schemeClr val="tx1"/>
                </a:solidFill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SUICIDE PREVENTION PROGRAM</a:t>
            </a:r>
          </a:p>
          <a:p>
            <a:pPr eaLnBrk="1" hangingPunct="1"/>
            <a:r>
              <a:rPr lang="en-US" sz="1200" b="1" cap="none" dirty="0">
                <a:solidFill>
                  <a:schemeClr val="tx1"/>
                </a:solidFill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DEPARTMENT OF VETERANS AFFAIRS</a:t>
            </a:r>
          </a:p>
          <a:p>
            <a:pPr eaLnBrk="1" hangingPunct="1"/>
            <a:r>
              <a:rPr lang="en-US" sz="1200" b="1" cap="none" dirty="0">
                <a:solidFill>
                  <a:schemeClr val="tx1"/>
                </a:solidFill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Julia Pawlenty LICSW</a:t>
            </a:r>
            <a:endParaRPr lang="en-US" sz="1200" cap="none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838" y="3284538"/>
            <a:ext cx="6629400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atin typeface="Californian FB" panose="0207040306080B030204" pitchFamily="18" charset="0"/>
                <a:ea typeface="+mj-ea"/>
                <a:cs typeface="+mj-cs"/>
              </a:rPr>
              <a:t>Suicide Prevention: </a:t>
            </a:r>
            <a:r>
              <a:rPr lang="en-US" sz="2800" b="1" dirty="0">
                <a:latin typeface="Californian FB" panose="0207040306080B030204" pitchFamily="18" charset="0"/>
                <a:ea typeface="+mj-ea"/>
                <a:cs typeface="+mj-cs"/>
              </a:rPr>
              <a:t>education and awareness</a:t>
            </a:r>
          </a:p>
        </p:txBody>
      </p:sp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3716338"/>
            <a:ext cx="7207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Suicide among pre-adolescents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latin typeface="Californian FB" panose="0207040306080B030204" pitchFamily="18" charset="0"/>
              </a:rPr>
              <a:t>Do kids even know what suicide is? 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Interview of 65 elementary school children revealed all knew what “killing oneself” meant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By third grade, all but one child understood the word “suicide”</a:t>
            </a:r>
          </a:p>
          <a:p>
            <a:pPr marL="1325880" lvl="4" indent="0">
              <a:buNone/>
            </a:pPr>
            <a:r>
              <a:rPr lang="en-US" sz="1200" dirty="0">
                <a:latin typeface="Californian FB" panose="0207040306080B030204" pitchFamily="18" charset="0"/>
              </a:rPr>
              <a:t>-</a:t>
            </a:r>
            <a:r>
              <a:rPr lang="en-US" sz="1200" i="1" dirty="0" err="1">
                <a:latin typeface="Californian FB" panose="0207040306080B030204" pitchFamily="18" charset="0"/>
              </a:rPr>
              <a:t>Mishara</a:t>
            </a:r>
            <a:r>
              <a:rPr lang="en-US" sz="1200" dirty="0">
                <a:latin typeface="Californian FB" panose="0207040306080B030204" pitchFamily="18" charset="0"/>
              </a:rPr>
              <a:t>, Founder of the Centre for Research and Intervention on Suicide and Euthanasia</a:t>
            </a:r>
          </a:p>
          <a:p>
            <a:pPr marL="1325880" lvl="4" indent="0">
              <a:buNone/>
            </a:pPr>
            <a:endParaRPr lang="en-US" sz="1200" dirty="0">
              <a:latin typeface="Californian FB" panose="0207040306080B030204" pitchFamily="18" charset="0"/>
            </a:endParaRPr>
          </a:p>
          <a:p>
            <a:pPr marL="1325880" lvl="4" indent="0">
              <a:buNone/>
            </a:pPr>
            <a:endParaRPr lang="en-US" sz="1200" dirty="0">
              <a:latin typeface="Californian FB" panose="0207040306080B030204" pitchFamily="18" charset="0"/>
            </a:endParaRPr>
          </a:p>
          <a:p>
            <a:pPr marL="1325880" lvl="4" indent="0">
              <a:buNone/>
            </a:pPr>
            <a:endParaRPr lang="en-US" sz="1200" dirty="0">
              <a:latin typeface="Californian FB" panose="0207040306080B030204" pitchFamily="18" charset="0"/>
            </a:endParaRPr>
          </a:p>
          <a:p>
            <a:pPr marL="1325880" lvl="4" indent="0">
              <a:buNone/>
            </a:pPr>
            <a:endParaRPr lang="en-US" sz="1200" dirty="0">
              <a:latin typeface="Californian FB" panose="0207040306080B030204" pitchFamily="18" charset="0"/>
            </a:endParaRPr>
          </a:p>
          <a:p>
            <a:pPr marL="1325880" lvl="4" indent="0">
              <a:buNone/>
            </a:pPr>
            <a:endParaRPr lang="en-US" sz="1200" dirty="0">
              <a:latin typeface="Californian FB" panose="0207040306080B0302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77072"/>
            <a:ext cx="3456383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43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Suicide among pre-adolescents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100" dirty="0">
                <a:latin typeface="Californian FB" panose="0207040306080B030204" pitchFamily="18" charset="0"/>
              </a:rPr>
              <a:t>The Research Institute at Nationwide Children's Hospital in Columbus OH collected national data on children (ages 5-11) and young adolescents (ages 12-14) who died by suicide between 2003-2012 … </a:t>
            </a:r>
          </a:p>
          <a:p>
            <a:pPr marL="114300" indent="0">
              <a:buNone/>
            </a:pPr>
            <a:endParaRPr lang="en-US" sz="2200" dirty="0">
              <a:latin typeface="Californian FB" panose="0207040306080B030204" pitchFamily="18" charset="0"/>
            </a:endParaRPr>
          </a:p>
          <a:p>
            <a:r>
              <a:rPr lang="en-US" sz="1800" dirty="0">
                <a:latin typeface="Californian FB" panose="0207040306080B030204" pitchFamily="18" charset="0"/>
              </a:rPr>
              <a:t>Both groups had more boys die than girls</a:t>
            </a:r>
          </a:p>
          <a:p>
            <a:r>
              <a:rPr lang="en-US" sz="1800" dirty="0">
                <a:latin typeface="Californian FB" panose="0207040306080B030204" pitchFamily="18" charset="0"/>
              </a:rPr>
              <a:t>The most common method of suicide was hanging/strangulation/suffocation </a:t>
            </a:r>
            <a:r>
              <a:rPr lang="en-US" sz="1800" i="1" dirty="0">
                <a:latin typeface="Californian FB" panose="0207040306080B030204" pitchFamily="18" charset="0"/>
              </a:rPr>
              <a:t>followed by </a:t>
            </a:r>
            <a:r>
              <a:rPr lang="en-US" sz="1800" dirty="0">
                <a:latin typeface="Californian FB" panose="0207040306080B030204" pitchFamily="18" charset="0"/>
              </a:rPr>
              <a:t>firearms</a:t>
            </a:r>
          </a:p>
          <a:p>
            <a:r>
              <a:rPr lang="en-US" sz="1800" dirty="0">
                <a:latin typeface="Californian FB" panose="0207040306080B030204" pitchFamily="18" charset="0"/>
              </a:rPr>
              <a:t>In both groups, almost all of the deaths occurred at home, between the hours of noon and midnight</a:t>
            </a:r>
          </a:p>
          <a:p>
            <a:r>
              <a:rPr lang="en-US" sz="1800" dirty="0">
                <a:latin typeface="Californian FB" panose="0207040306080B030204" pitchFamily="18" charset="0"/>
              </a:rPr>
              <a:t>In both groups, relationship problems were linked to suicide. School problems and recent crises were other common triggers.</a:t>
            </a:r>
          </a:p>
          <a:p>
            <a:r>
              <a:rPr lang="en-US" sz="1800" dirty="0">
                <a:latin typeface="Californian FB" panose="0207040306080B030204" pitchFamily="18" charset="0"/>
              </a:rPr>
              <a:t>One-third of both children and adolescents who died had a mental health diagnosis</a:t>
            </a:r>
          </a:p>
          <a:p>
            <a:pPr lvl="1"/>
            <a:r>
              <a:rPr lang="en-US" sz="1200" dirty="0">
                <a:latin typeface="Californian FB" panose="0207040306080B030204" pitchFamily="18" charset="0"/>
              </a:rPr>
              <a:t>Children: ADHD   Adolescents: Depression</a:t>
            </a:r>
          </a:p>
          <a:p>
            <a:r>
              <a:rPr lang="en-US" sz="1800" dirty="0">
                <a:latin typeface="Californian FB" panose="0207040306080B030204" pitchFamily="18" charset="0"/>
              </a:rPr>
              <a:t>Only one-third who died by suicide told anyone that they intended to kill themselves </a:t>
            </a:r>
          </a:p>
          <a:p>
            <a:pPr lvl="1"/>
            <a:endParaRPr lang="en-US" sz="1600" dirty="0">
              <a:latin typeface="Californian FB" panose="0207040306080B030204" pitchFamily="18" charset="0"/>
            </a:endParaRPr>
          </a:p>
          <a:p>
            <a:endParaRPr lang="en-US" sz="2000" dirty="0">
              <a:latin typeface="Californian FB" panose="0207040306080B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03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fornian FB" panose="0207040306080B030204" pitchFamily="18" charset="0"/>
              </a:rPr>
              <a:t>SUICIDE AMONG YOUNG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In MN,</a:t>
            </a:r>
          </a:p>
          <a:p>
            <a:pPr lvl="1"/>
            <a:r>
              <a:rPr lang="en-US" sz="19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Second leading cause of death for age 15-34 </a:t>
            </a:r>
          </a:p>
          <a:p>
            <a:pPr lvl="1"/>
            <a:r>
              <a:rPr lang="en-US" sz="19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Third leading cause of death for age 10-14</a:t>
            </a:r>
          </a:p>
          <a:p>
            <a:pPr marL="411480" lvl="1" indent="0">
              <a:buNone/>
            </a:pPr>
            <a:endParaRPr lang="en-US" sz="2300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r>
              <a:rPr lang="en-US" sz="23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Third leading cause of death for those under 24 in US</a:t>
            </a:r>
          </a:p>
          <a:p>
            <a:endParaRPr lang="en-US" sz="2300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r>
              <a:rPr lang="en-US" sz="23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In 2015, 5,491 young people age 15-24 died by suicide.</a:t>
            </a:r>
          </a:p>
          <a:p>
            <a:endParaRPr lang="en-US" sz="2300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r>
              <a:rPr lang="en-US" sz="23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 7.8 percent attempted suicide one or more times 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256" y="5013176"/>
            <a:ext cx="19050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5098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Suicide among LGBTQ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LGBTQ students and students unsure of their sexual orientation were approximately 4 times more likely to have attempted suicide in the past year than their straight peers </a:t>
            </a:r>
          </a:p>
          <a:p>
            <a:endParaRPr lang="en-US" sz="1800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r>
              <a:rPr lang="en-US" sz="1800" dirty="0">
                <a:latin typeface="Californian FB" panose="0207040306080B030204" pitchFamily="18" charset="0"/>
              </a:rPr>
              <a:t>Each time an LGBTQ person is a victim of physical or verbal harassment or abuse, they become 2.5x more likely to hurt themselves.</a:t>
            </a:r>
            <a:endParaRPr lang="en-US" sz="1800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endParaRPr lang="en-US" sz="1800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r>
              <a:rPr lang="en-US" sz="18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Approx. 30% of adults and young adults  who identify as transgender reported having ever attempted suicide compared to 4.6% of adults and young adults in the general population (Kessler et al study, 1999)</a:t>
            </a:r>
          </a:p>
          <a:p>
            <a:endParaRPr lang="en-US" sz="1200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endParaRPr lang="en-US" sz="1200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endParaRPr lang="en-US" sz="1800" dirty="0">
              <a:solidFill>
                <a:schemeClr val="accent5">
                  <a:lumMod val="75000"/>
                </a:schemeClr>
              </a:solidFill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We do not know whether more LGBT youth die by suicide than straight youth as sexual orientation/gender identify data is not included on death certificates and often does not show up in psychological autopsy interviews.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1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sz="3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Demographics</a:t>
            </a:r>
          </a:p>
          <a:p>
            <a:pPr marL="114300" indent="0" algn="ctr">
              <a:buNone/>
            </a:pPr>
            <a:endParaRPr lang="en-US" sz="3500" i="1" dirty="0">
              <a:solidFill>
                <a:schemeClr val="tx1">
                  <a:lumMod val="75000"/>
                  <a:lumOff val="25000"/>
                </a:schemeClr>
              </a:solidFill>
              <a:latin typeface="Californian FB" panose="0207040306080B030204" pitchFamily="18" charset="0"/>
            </a:endParaRPr>
          </a:p>
          <a:p>
            <a:pPr marL="114300" indent="0" algn="ctr">
              <a:buNone/>
            </a:pPr>
            <a:r>
              <a:rPr lang="en-US" sz="3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Tangible events</a:t>
            </a:r>
          </a:p>
          <a:p>
            <a:pPr marL="114300" indent="0" algn="ctr">
              <a:buNone/>
            </a:pPr>
            <a:endParaRPr lang="en-US" sz="3500" i="1" dirty="0">
              <a:solidFill>
                <a:schemeClr val="tx1">
                  <a:lumMod val="75000"/>
                  <a:lumOff val="25000"/>
                </a:schemeClr>
              </a:solidFill>
              <a:latin typeface="Californian FB" panose="0207040306080B030204" pitchFamily="18" charset="0"/>
            </a:endParaRPr>
          </a:p>
          <a:p>
            <a:pPr marL="114300" indent="0" algn="ctr">
              <a:buNone/>
            </a:pPr>
            <a:r>
              <a:rPr lang="en-US" sz="3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Life changes</a:t>
            </a:r>
          </a:p>
          <a:p>
            <a:pPr marL="114300" indent="0" algn="ctr">
              <a:buNone/>
            </a:pPr>
            <a:endParaRPr lang="en-US" sz="3500" i="1" dirty="0">
              <a:solidFill>
                <a:schemeClr val="tx1">
                  <a:lumMod val="75000"/>
                  <a:lumOff val="25000"/>
                </a:schemeClr>
              </a:solidFill>
              <a:latin typeface="Californian FB" panose="0207040306080B030204" pitchFamily="18" charset="0"/>
            </a:endParaRPr>
          </a:p>
          <a:p>
            <a:pPr marL="114300" indent="0" algn="ctr">
              <a:buNone/>
            </a:pPr>
            <a:r>
              <a:rPr lang="en-US" sz="3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Change in circumstances </a:t>
            </a:r>
          </a:p>
          <a:p>
            <a:pPr marL="114300" indent="0" algn="ctr">
              <a:buNone/>
            </a:pPr>
            <a:endParaRPr lang="en-US" sz="3500" i="1" dirty="0">
              <a:solidFill>
                <a:schemeClr val="accent5">
                  <a:lumMod val="75000"/>
                </a:schemeClr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59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en-US" sz="3200" i="1" dirty="0">
              <a:solidFill>
                <a:schemeClr val="accent5"/>
              </a:solidFill>
              <a:latin typeface="Californian FB" panose="0207040306080B030204" pitchFamily="18" charset="0"/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fornian FB" panose="0207040306080B030204" pitchFamily="18" charset="0"/>
              </a:rPr>
              <a:t>Many people have one or more risk factors, but are not suicidal</a:t>
            </a:r>
          </a:p>
          <a:p>
            <a:pPr marL="109728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Californian FB" panose="0207040306080B030204" pitchFamily="18" charset="0"/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fornian FB" panose="0207040306080B030204" pitchFamily="18" charset="0"/>
              </a:rPr>
              <a:t>It is the cumulative and interactive effects of co-occurring risk factors that result in increased risk for suicide behavior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1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Californian FB" panose="0207040306080B030204" pitchFamily="18" charset="0"/>
              </a:rPr>
              <a:t>Risk Factors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Previous suicide attempt(s)</a:t>
            </a:r>
          </a:p>
          <a:p>
            <a:r>
              <a:rPr lang="en-US" sz="14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History of psychiatric hospitalizations</a:t>
            </a:r>
          </a:p>
          <a:p>
            <a:r>
              <a:rPr lang="en-US" sz="14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Discrimination, Bullying, Harassment</a:t>
            </a:r>
          </a:p>
          <a:p>
            <a:r>
              <a:rPr lang="en-US" sz="14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History of mental illness</a:t>
            </a:r>
          </a:p>
          <a:p>
            <a:r>
              <a:rPr lang="en-US" sz="14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Self-injurious behavior</a:t>
            </a:r>
          </a:p>
          <a:p>
            <a:r>
              <a:rPr lang="en-US" sz="14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Alcohol or substance abuse</a:t>
            </a:r>
          </a:p>
          <a:p>
            <a:r>
              <a:rPr lang="en-US" sz="14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Recent loss </a:t>
            </a:r>
          </a:p>
          <a:p>
            <a:r>
              <a:rPr lang="en-US" sz="14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Low self-esteem</a:t>
            </a:r>
          </a:p>
          <a:p>
            <a:r>
              <a:rPr lang="en-US" sz="14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Exposure to friend/family suicide</a:t>
            </a:r>
          </a:p>
          <a:p>
            <a:r>
              <a:rPr lang="en-US" sz="14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History of abuse</a:t>
            </a:r>
          </a:p>
          <a:p>
            <a:r>
              <a:rPr lang="en-US" sz="14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Repeated exposure to pain/suffering/trauma</a:t>
            </a:r>
          </a:p>
          <a:p>
            <a:r>
              <a:rPr lang="en-US" sz="14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Hopelessness</a:t>
            </a:r>
          </a:p>
          <a:p>
            <a:r>
              <a:rPr lang="en-US" sz="14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Impulsivity </a:t>
            </a:r>
          </a:p>
          <a:p>
            <a:r>
              <a:rPr lang="en-US" sz="14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Interpersonal conflict/stress</a:t>
            </a:r>
          </a:p>
          <a:p>
            <a:r>
              <a:rPr lang="en-US" sz="14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Family rejection</a:t>
            </a:r>
          </a:p>
          <a:p>
            <a:pPr lvl="1"/>
            <a:r>
              <a:rPr lang="en-US" sz="12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8x more likely to have attempted suicide than those with supportive families</a:t>
            </a:r>
          </a:p>
          <a:p>
            <a:r>
              <a:rPr lang="en-US" sz="14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Access to weapons or other means</a:t>
            </a:r>
          </a:p>
          <a:p>
            <a:endParaRPr lang="en-US" sz="1700" dirty="0">
              <a:ea typeface="ＭＳ Ｐゴシック" charset="-128"/>
              <a:cs typeface="ＭＳ Ｐゴシック" charset="-128"/>
            </a:endParaRPr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26" name="Picture 2" descr="C:\Users\VHAMINPawleJ1\Pictures\pi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3649464" cy="235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fornian FB" panose="0207040306080B030204" pitchFamily="18" charset="0"/>
              </a:rPr>
              <a:t>Warning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Changes in behavior</a:t>
            </a:r>
          </a:p>
          <a:p>
            <a:pPr marL="0" indent="0" algn="ctr">
              <a:buNone/>
            </a:pP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Californian FB" panose="0207040306080B030204" pitchFamily="18" charset="0"/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Actions or gestures</a:t>
            </a:r>
          </a:p>
          <a:p>
            <a:pPr marL="0" indent="0" algn="ctr">
              <a:buNone/>
            </a:pP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Californian FB" panose="0207040306080B030204" pitchFamily="18" charset="0"/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Risky behaviors</a:t>
            </a:r>
          </a:p>
          <a:p>
            <a:pPr marL="0" indent="0" algn="ctr">
              <a:buNone/>
            </a:pP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Californian FB" panose="0207040306080B030204" pitchFamily="18" charset="0"/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Verbal expressions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1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Signs that require immediate action &amp; safety measures….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alifornian FB" panose="0207040306080B030204" pitchFamily="18" charset="0"/>
            </a:endParaRPr>
          </a:p>
          <a:p>
            <a:r>
              <a:rPr lang="en-US" dirty="0">
                <a:latin typeface="Californian FB" panose="0207040306080B030204" pitchFamily="18" charset="0"/>
              </a:rPr>
              <a:t>Someone wanting to hurt or kill themselves, or talking of wanting to hurt or kill him/herself</a:t>
            </a:r>
          </a:p>
          <a:p>
            <a:endParaRPr lang="en-US" dirty="0">
              <a:latin typeface="Californian FB" panose="0207040306080B030204" pitchFamily="18" charset="0"/>
            </a:endParaRPr>
          </a:p>
          <a:p>
            <a:r>
              <a:rPr lang="en-US" dirty="0">
                <a:latin typeface="Californian FB" panose="0207040306080B030204" pitchFamily="18" charset="0"/>
              </a:rPr>
              <a:t>Someone looking for ways to kill themselves by seeking access to the means</a:t>
            </a:r>
          </a:p>
          <a:p>
            <a:endParaRPr lang="en-US" dirty="0">
              <a:latin typeface="Californian FB" panose="0207040306080B030204" pitchFamily="18" charset="0"/>
            </a:endParaRPr>
          </a:p>
          <a:p>
            <a:r>
              <a:rPr lang="en-US" dirty="0">
                <a:latin typeface="Californian FB" panose="0207040306080B030204" pitchFamily="18" charset="0"/>
              </a:rPr>
              <a:t>Someone talking or writing about death, dying or suicide when these actions are out of the ordinary for this person</a:t>
            </a:r>
          </a:p>
        </p:txBody>
      </p:sp>
    </p:spTree>
    <p:extLst>
      <p:ext uri="{BB962C8B-B14F-4D97-AF65-F5344CB8AC3E}">
        <p14:creationId xmlns:p14="http://schemas.microsoft.com/office/powerpoint/2010/main" val="1261194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other warning signs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406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15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Hopelessness</a:t>
            </a:r>
          </a:p>
          <a:p>
            <a:pPr eaLnBrk="1" hangingPunct="1">
              <a:lnSpc>
                <a:spcPct val="80000"/>
              </a:lnSpc>
            </a:pPr>
            <a:r>
              <a:rPr lang="en-US" sz="215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Co-occurring mental health concern</a:t>
            </a:r>
          </a:p>
          <a:p>
            <a:pPr eaLnBrk="1" hangingPunct="1">
              <a:lnSpc>
                <a:spcPct val="80000"/>
              </a:lnSpc>
            </a:pPr>
            <a:r>
              <a:rPr lang="en-US" sz="215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Feeling lack of purpose</a:t>
            </a:r>
          </a:p>
          <a:p>
            <a:pPr eaLnBrk="1" hangingPunct="1">
              <a:lnSpc>
                <a:spcPct val="80000"/>
              </a:lnSpc>
            </a:pPr>
            <a:r>
              <a:rPr lang="en-US" sz="215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Rage or anger</a:t>
            </a:r>
          </a:p>
          <a:p>
            <a:pPr eaLnBrk="1" hangingPunct="1">
              <a:lnSpc>
                <a:spcPct val="80000"/>
              </a:lnSpc>
            </a:pPr>
            <a:r>
              <a:rPr lang="en-US" sz="215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Impulsiveness</a:t>
            </a:r>
          </a:p>
          <a:p>
            <a:pPr eaLnBrk="1" hangingPunct="1">
              <a:lnSpc>
                <a:spcPct val="80000"/>
              </a:lnSpc>
            </a:pPr>
            <a:r>
              <a:rPr lang="en-US" sz="215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Loss of interest in hobbies, interests</a:t>
            </a:r>
          </a:p>
          <a:p>
            <a:pPr eaLnBrk="1" hangingPunct="1">
              <a:lnSpc>
                <a:spcPct val="80000"/>
              </a:lnSpc>
            </a:pPr>
            <a:r>
              <a:rPr lang="en-US" sz="215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Sleeping too much or too little</a:t>
            </a:r>
          </a:p>
          <a:p>
            <a:pPr eaLnBrk="1" hangingPunct="1">
              <a:lnSpc>
                <a:spcPct val="80000"/>
              </a:lnSpc>
            </a:pPr>
            <a:r>
              <a:rPr lang="en-US" sz="215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Increased use of drugs or alcohol</a:t>
            </a:r>
          </a:p>
          <a:p>
            <a:pPr marL="411163" lvl="1" indent="0" eaLnBrk="1" hangingPunct="1">
              <a:lnSpc>
                <a:spcPct val="80000"/>
              </a:lnSpc>
              <a:buNone/>
            </a:pPr>
            <a:endParaRPr lang="en-US" sz="1200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600" dirty="0">
                <a:ea typeface="ＭＳ Ｐゴシック" charset="-128"/>
                <a:cs typeface="ＭＳ Ｐゴシック" charset="-128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endParaRPr lang="en-US" sz="2600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600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6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891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1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Withdrawing from family and friends</a:t>
            </a:r>
          </a:p>
          <a:p>
            <a:pPr eaLnBrk="1" hangingPunct="1"/>
            <a:r>
              <a:rPr lang="en-US" sz="21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Mood swings</a:t>
            </a:r>
          </a:p>
          <a:p>
            <a:pPr eaLnBrk="1" hangingPunct="1"/>
            <a:r>
              <a:rPr lang="en-US" sz="21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Sudden shift from deep depression and thoughts of death to cheerfulness or peace</a:t>
            </a:r>
          </a:p>
          <a:p>
            <a:pPr eaLnBrk="1" hangingPunct="1"/>
            <a:r>
              <a:rPr lang="en-US" sz="21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Giving away prized possessions</a:t>
            </a:r>
          </a:p>
          <a:p>
            <a:pPr eaLnBrk="1" hangingPunct="1"/>
            <a:r>
              <a:rPr lang="en-US" sz="21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Putting personal affairs in order</a:t>
            </a:r>
          </a:p>
          <a:p>
            <a:pPr marL="114300" indent="0" eaLnBrk="1" hangingPunct="1">
              <a:buNone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5373216"/>
            <a:ext cx="1565694" cy="134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8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fornian FB" panose="0207040306080B030204" pitchFamily="18" charset="0"/>
              </a:rPr>
              <a:t>Why talk about suicide?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>
                <a:latin typeface="Californian FB" panose="0207040306080B030204" pitchFamily="18" charset="0"/>
              </a:rPr>
              <a:t>20% of us will be impacted by suicide within our immediate family</a:t>
            </a:r>
          </a:p>
          <a:p>
            <a:pPr marL="114300" indent="0">
              <a:buNone/>
            </a:pPr>
            <a:endParaRPr lang="en-US" sz="2300" dirty="0">
              <a:latin typeface="Californian FB" panose="0207040306080B030204" pitchFamily="18" charset="0"/>
            </a:endParaRPr>
          </a:p>
          <a:p>
            <a:r>
              <a:rPr lang="en-US" sz="2300" dirty="0">
                <a:latin typeface="Californian FB" panose="0207040306080B030204" pitchFamily="18" charset="0"/>
              </a:rPr>
              <a:t>60% of us will personally know someone who has died by suicide</a:t>
            </a:r>
          </a:p>
          <a:p>
            <a:pPr marL="114300" indent="0">
              <a:buNone/>
            </a:pPr>
            <a:endParaRPr lang="en-US" sz="2300" dirty="0">
              <a:latin typeface="Californian FB" panose="0207040306080B030204" pitchFamily="18" charset="0"/>
            </a:endParaRPr>
          </a:p>
          <a:p>
            <a:pPr marL="114300" indent="0" algn="ctr">
              <a:buNone/>
            </a:pPr>
            <a:r>
              <a:rPr lang="en-US" sz="2300" dirty="0">
                <a:latin typeface="Californian FB" panose="0207040306080B030204" pitchFamily="18" charset="0"/>
              </a:rPr>
              <a:t>“Prevention may be a matter of a caring person with the right knowledge being available in the right place at the right time.”</a:t>
            </a:r>
          </a:p>
          <a:p>
            <a:pPr marL="114300" indent="0" algn="ctr">
              <a:buNone/>
            </a:pPr>
            <a:r>
              <a:rPr lang="en-US" sz="1500" dirty="0">
                <a:latin typeface="Californian FB" panose="0207040306080B030204" pitchFamily="18" charset="0"/>
              </a:rPr>
              <a:t>(American Foundation For Suicide Prevention)</a:t>
            </a:r>
          </a:p>
        </p:txBody>
      </p:sp>
      <p:pic>
        <p:nvPicPr>
          <p:cNvPr id="1026" name="Picture 2" descr="https://mikethegunguy.files.wordpress.com/2014/06/suic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85184"/>
            <a:ext cx="1691680" cy="12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013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VERBAL CUES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200" i="1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“I wish I was dead”</a:t>
            </a:r>
          </a:p>
          <a:p>
            <a:pPr eaLnBrk="1" hangingPunct="1"/>
            <a:endParaRPr lang="en-US" sz="2200" i="1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2200" i="1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“They would be better off without me”</a:t>
            </a:r>
          </a:p>
          <a:p>
            <a:pPr eaLnBrk="1" hangingPunct="1"/>
            <a:endParaRPr lang="en-US" sz="2200" i="1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2200" i="1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“I won’t be around much longer”</a:t>
            </a:r>
          </a:p>
          <a:p>
            <a:pPr eaLnBrk="1" hangingPunct="1"/>
            <a:endParaRPr lang="en-US" sz="2200" i="1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2200" i="1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“Pretty soon you won’t have to worry about me”</a:t>
            </a:r>
          </a:p>
          <a:p>
            <a:pPr eaLnBrk="1" hangingPunct="1"/>
            <a:endParaRPr lang="en-US" sz="2200" i="1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2200" i="1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“Who cares if I am dead anyway”</a:t>
            </a:r>
          </a:p>
          <a:p>
            <a:pPr eaLnBrk="1" hangingPunct="1"/>
            <a:endParaRPr lang="en-US" sz="2200" i="1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2200" i="1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“I’m just going to end it all”</a:t>
            </a:r>
            <a:endParaRPr lang="en-US" sz="2200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8680"/>
            <a:ext cx="1256159" cy="7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Protective factors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i="1" dirty="0">
              <a:latin typeface="Bookman Old Style" panose="02050604050505020204" pitchFamily="18" charset="0"/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buFont typeface="Arial" charset="0"/>
              <a:buNone/>
            </a:pPr>
            <a:r>
              <a:rPr lang="en-US" i="1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Serve as buffer to risk factors….</a:t>
            </a:r>
          </a:p>
          <a:p>
            <a:pPr algn="ctr" eaLnBrk="1" hangingPunct="1">
              <a:buFont typeface="Arial" charset="0"/>
              <a:buNone/>
            </a:pPr>
            <a:endParaRPr lang="en-US" i="1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buFont typeface="Arial" charset="0"/>
              <a:buNone/>
            </a:pPr>
            <a:r>
              <a:rPr lang="en-US" i="1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Enhance resilience….</a:t>
            </a:r>
          </a:p>
          <a:p>
            <a:pPr algn="ctr" eaLnBrk="1" hangingPunct="1">
              <a:buFont typeface="Arial" charset="0"/>
              <a:buNone/>
            </a:pPr>
            <a:endParaRPr lang="en-US" i="1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buFont typeface="Arial" charset="0"/>
              <a:buNone/>
            </a:pPr>
            <a:r>
              <a:rPr lang="en-US" i="1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May outweigh risk….</a:t>
            </a:r>
          </a:p>
          <a:p>
            <a:pPr algn="ctr" eaLnBrk="1" hangingPunct="1">
              <a:buFont typeface="Arial" charset="0"/>
              <a:buNone/>
            </a:pPr>
            <a:endParaRPr lang="en-US" i="1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buFont typeface="Arial" charset="0"/>
              <a:buNone/>
            </a:pPr>
            <a:r>
              <a:rPr lang="en-US" i="1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Vary depending on the individual….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PROTECTIVE FACTORS</a:t>
            </a:r>
          </a:p>
        </p:txBody>
      </p:sp>
      <p:sp>
        <p:nvSpPr>
          <p:cNvPr id="43010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Family acceptance and connectedness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Support network (caring adults, school safety)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Access to services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Engagement with health professionals (MH, CH, PC)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Self-help groups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Spiritual/Religious beliefs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Career or Education goals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Planning for the future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Hobbies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Pets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Self-esteem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Problem solving skills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Adaptive coping mechanisms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Difficult access to means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07914"/>
            <a:ext cx="2132856" cy="213285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>
                <a:latin typeface="Californian FB" panose="0207040306080B030204" pitchFamily="18" charset="0"/>
              </a:rPr>
              <a:t>You are concerned someone is at risk for suicide…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marL="114300" indent="0" algn="ctr">
              <a:buNone/>
            </a:pPr>
            <a:endParaRPr lang="en-US" sz="3000" dirty="0"/>
          </a:p>
          <a:p>
            <a:pPr marL="114300" indent="0" algn="ctr">
              <a:buNone/>
            </a:pPr>
            <a:r>
              <a:rPr lang="en-US" sz="3000" dirty="0">
                <a:latin typeface="Californian FB" panose="0207040306080B030204" pitchFamily="18" charset="0"/>
              </a:rPr>
              <a:t>What are your next steps?</a:t>
            </a:r>
          </a:p>
          <a:p>
            <a:pPr marL="114300" indent="0" algn="ctr">
              <a:buNone/>
            </a:pPr>
            <a:endParaRPr lang="en-US" dirty="0">
              <a:latin typeface="Californian FB" panose="0207040306080B030204" pitchFamily="18" charset="0"/>
            </a:endParaRPr>
          </a:p>
          <a:p>
            <a:pPr marL="114300" indent="0" algn="ctr">
              <a:buNone/>
            </a:pPr>
            <a:endParaRPr lang="en-US" dirty="0">
              <a:latin typeface="Californian FB" panose="0207040306080B0302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2389187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670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 bwMode="auto">
          <a:xfrm>
            <a:off x="179388" y="476250"/>
            <a:ext cx="8261350" cy="10398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300" cap="none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CONSIDER THE FOLLOWING WHEN TALKING WITH SOMEONE AT RISK FOR SUICIDE…</a:t>
            </a:r>
            <a:endParaRPr lang="en-US" sz="2400" cap="none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If in doubt, ask the question</a:t>
            </a:r>
          </a:p>
          <a:p>
            <a:r>
              <a:rPr lang="en-US" sz="22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Remain calm</a:t>
            </a:r>
          </a:p>
          <a:p>
            <a:r>
              <a:rPr lang="en-US" sz="22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Stay with the person or remain on the phone</a:t>
            </a:r>
          </a:p>
          <a:p>
            <a:r>
              <a:rPr lang="en-US" sz="22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Maintain eye contact</a:t>
            </a:r>
          </a:p>
          <a:p>
            <a:r>
              <a:rPr lang="en-US" sz="22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Act with confidence</a:t>
            </a:r>
          </a:p>
          <a:p>
            <a:r>
              <a:rPr lang="en-US" sz="22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Use open body language</a:t>
            </a:r>
          </a:p>
          <a:p>
            <a:r>
              <a:rPr lang="en-US" sz="22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Let them do the talking</a:t>
            </a:r>
          </a:p>
          <a:p>
            <a:pPr>
              <a:buFont typeface="Arial" charset="0"/>
              <a:buNone/>
            </a:pPr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pPr>
              <a:buFont typeface="Arial" charset="0"/>
              <a:buNone/>
            </a:pPr>
            <a:endParaRPr lang="en-US" sz="2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5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2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Do not worry about doing or saying exactly the ‘right’ thing. Your genuine interest is what is most important.</a:t>
            </a:r>
          </a:p>
          <a:p>
            <a:r>
              <a:rPr lang="en-US" sz="22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Be supportive and encouraging</a:t>
            </a:r>
          </a:p>
          <a:p>
            <a:pPr lvl="1"/>
            <a:r>
              <a:rPr lang="en-US" sz="15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“You mean a lot to me and I want to help”</a:t>
            </a:r>
          </a:p>
          <a:p>
            <a:r>
              <a:rPr lang="en-US" sz="22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Offer </a:t>
            </a:r>
            <a:r>
              <a:rPr lang="en-US" sz="2200" dirty="0">
                <a:solidFill>
                  <a:schemeClr val="accent2"/>
                </a:solidFill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HOPE!</a:t>
            </a:r>
            <a:endParaRPr lang="en-US" sz="2200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941888"/>
            <a:ext cx="220980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Asking the question…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indirect/direct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eaLnBrk="1" hangingPunct="1">
              <a:lnSpc>
                <a:spcPct val="80000"/>
              </a:lnSpc>
              <a:buFont typeface="Arial" charset="0"/>
              <a:buNone/>
            </a:pPr>
            <a:endParaRPr lang="en-US" sz="2200" b="1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 marL="11430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b="1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Indirect: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>
                <a:latin typeface="Californian FB" panose="0207040306080B030204" pitchFamily="18" charset="0"/>
              </a:rPr>
              <a:t>“Have you been feeling down lately?”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>
                <a:latin typeface="Californian FB" panose="0207040306080B030204" pitchFamily="18" charset="0"/>
              </a:rPr>
              <a:t>“Sometimes when people are as upset as you seem to be, they sometimes wish they were dead. I am wondering if you feel that way too?”</a:t>
            </a:r>
          </a:p>
          <a:p>
            <a:pPr marL="685800" lvl="2" indent="0" eaLnBrk="1" hangingPunct="1">
              <a:lnSpc>
                <a:spcPct val="80000"/>
              </a:lnSpc>
              <a:buNone/>
            </a:pPr>
            <a:r>
              <a:rPr lang="en-US" b="1" i="1" dirty="0">
                <a:solidFill>
                  <a:schemeClr val="accent2"/>
                </a:solidFill>
                <a:latin typeface="Californian FB" panose="0207040306080B030204" pitchFamily="18" charset="0"/>
              </a:rPr>
              <a:t>		</a:t>
            </a:r>
          </a:p>
          <a:p>
            <a:pPr marL="685800" lvl="2" indent="0" eaLnBrk="1" hangingPunct="1">
              <a:lnSpc>
                <a:spcPct val="80000"/>
              </a:lnSpc>
              <a:buNone/>
            </a:pPr>
            <a:r>
              <a:rPr lang="en-US" b="1" i="1" dirty="0">
                <a:solidFill>
                  <a:schemeClr val="accent2"/>
                </a:solidFill>
                <a:latin typeface="Californian FB" panose="0207040306080B030204" pitchFamily="18" charset="0"/>
              </a:rPr>
              <a:t>		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Californian FB" panose="0207040306080B030204" pitchFamily="18" charset="0"/>
              </a:rPr>
              <a:t>*Vague question gets a vague answer*</a:t>
            </a:r>
            <a:endParaRPr lang="en-US" i="1" dirty="0">
              <a:solidFill>
                <a:schemeClr val="accent5">
                  <a:lumMod val="75000"/>
                </a:schemeClr>
              </a:solidFill>
              <a:latin typeface="Californian FB" panose="0207040306080B030204" pitchFamily="18" charset="0"/>
            </a:endParaRPr>
          </a:p>
          <a:p>
            <a:pPr lvl="3" eaLnBrk="1" hangingPunct="1">
              <a:lnSpc>
                <a:spcPct val="80000"/>
              </a:lnSpc>
            </a:pPr>
            <a:endParaRPr lang="en-US" sz="1500" dirty="0">
              <a:latin typeface="Californian FB" panose="0207040306080B030204" pitchFamily="18" charset="0"/>
            </a:endParaRPr>
          </a:p>
          <a:p>
            <a:pPr marL="11430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b="1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Direct: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>
                <a:latin typeface="Californian FB" panose="0207040306080B030204" pitchFamily="18" charset="0"/>
              </a:rPr>
              <a:t>“Are you thinking about killing yourself?”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>
                <a:latin typeface="Californian FB" panose="0207040306080B030204" pitchFamily="18" charset="0"/>
              </a:rPr>
              <a:t>“Are you thinking of suicide?”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>
                <a:latin typeface="Californian FB" panose="0207040306080B030204" pitchFamily="18" charset="0"/>
              </a:rPr>
              <a:t>“Have you thought about harming yourself?”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1900" b="1" dirty="0">
              <a:latin typeface="Californian FB" panose="0207040306080B030204" pitchFamily="18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1900" b="1" i="1" dirty="0">
              <a:solidFill>
                <a:schemeClr val="accent5">
                  <a:lumMod val="75000"/>
                </a:schemeClr>
              </a:solidFill>
              <a:latin typeface="Californian FB" panose="0207040306080B030204" pitchFamily="18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latin typeface="Californian FB" panose="0207040306080B030204" pitchFamily="18" charset="0"/>
              </a:rPr>
              <a:t>“Under such circumstances, it is better to be bold and blunt than shy and sorry”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Californian FB" panose="0207040306080B030204" pitchFamily="18" charset="0"/>
              </a:rPr>
              <a:t>-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  <a:latin typeface="Californian FB" panose="0207040306080B030204" pitchFamily="18" charset="0"/>
              </a:rPr>
              <a:t>Quinnett</a:t>
            </a:r>
            <a:endParaRPr lang="en-US" sz="1900" i="1" dirty="0">
              <a:solidFill>
                <a:schemeClr val="accent5">
                  <a:lumMod val="75000"/>
                </a:schemeClr>
              </a:solidFill>
              <a:latin typeface="Californian FB" panose="0207040306080B030204" pitchFamily="18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1900" dirty="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1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latin typeface="Californian FB" panose="0207040306080B030204" pitchFamily="18" charset="0"/>
              </a:rPr>
              <a:t>How </a:t>
            </a:r>
            <a:r>
              <a:rPr lang="en-US" b="1" u="sng" dirty="0">
                <a:latin typeface="Californian FB" panose="0207040306080B030204" pitchFamily="18" charset="0"/>
              </a:rPr>
              <a:t>Not</a:t>
            </a:r>
            <a:r>
              <a:rPr lang="en-US" b="1" dirty="0">
                <a:latin typeface="Californian FB" panose="0207040306080B030204" pitchFamily="18" charset="0"/>
              </a:rPr>
              <a:t> to ask the question…	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623888" y="1787525"/>
            <a:ext cx="8229600" cy="4373563"/>
          </a:xfrm>
        </p:spPr>
        <p:txBody>
          <a:bodyPr/>
          <a:lstStyle/>
          <a:p>
            <a:pPr marL="114300" indent="0" algn="ctr">
              <a:buFont typeface="Arial" charset="0"/>
              <a:buNone/>
            </a:pPr>
            <a:r>
              <a:rPr lang="en-US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“You’re not suicidal, are you?”</a:t>
            </a:r>
          </a:p>
          <a:p>
            <a:pPr marL="114300" indent="0" algn="ctr">
              <a:buFont typeface="Arial" charset="0"/>
              <a:buNone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693988"/>
            <a:ext cx="2782888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fornian FB" panose="0207040306080B030204" pitchFamily="18" charset="0"/>
              </a:rPr>
              <a:t>What if they say no?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Explain why you asked</a:t>
            </a:r>
          </a:p>
          <a:p>
            <a:pPr lvl="1"/>
            <a:r>
              <a:rPr lang="en-US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Telling them why you asked may change their answer</a:t>
            </a:r>
          </a:p>
          <a:p>
            <a:endParaRPr lang="en-US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Provide resources </a:t>
            </a:r>
          </a:p>
          <a:p>
            <a:pPr lvl="1"/>
            <a:r>
              <a:rPr lang="en-US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They may benefit later</a:t>
            </a:r>
          </a:p>
          <a:p>
            <a:pPr marL="411163" lvl="1" indent="0">
              <a:buNone/>
            </a:pPr>
            <a:endParaRPr lang="en-US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Get others involved</a:t>
            </a:r>
          </a:p>
          <a:p>
            <a:pPr lvl="1"/>
            <a:r>
              <a:rPr lang="en-US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Could prevent a crisis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229200"/>
            <a:ext cx="3238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fornian FB" panose="0207040306080B030204" pitchFamily="18" charset="0"/>
              </a:rPr>
              <a:t>What if they say yes?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84" charset="0"/>
              <a:buChar char="•"/>
              <a:defRPr/>
            </a:pPr>
            <a:r>
              <a:rPr lang="en-US" sz="1800" b="1" dirty="0">
                <a:latin typeface="Californian FB" panose="0207040306080B030204" pitchFamily="18" charset="0"/>
              </a:rPr>
              <a:t>Listen</a:t>
            </a:r>
          </a:p>
          <a:p>
            <a:pPr lvl="1">
              <a:buFont typeface="Arial" pitchFamily="84" charset="0"/>
              <a:buChar char="•"/>
              <a:defRPr/>
            </a:pPr>
            <a:r>
              <a:rPr lang="en-US" sz="1800" dirty="0">
                <a:latin typeface="Californian FB" panose="0207040306080B030204" pitchFamily="18" charset="0"/>
              </a:rPr>
              <a:t>Hear their story</a:t>
            </a:r>
          </a:p>
          <a:p>
            <a:pPr lvl="1">
              <a:buFont typeface="Arial" pitchFamily="84" charset="0"/>
              <a:buChar char="•"/>
              <a:defRPr/>
            </a:pPr>
            <a:r>
              <a:rPr lang="en-US" sz="1800" dirty="0">
                <a:latin typeface="Californian FB" panose="0207040306080B030204" pitchFamily="18" charset="0"/>
              </a:rPr>
              <a:t>Give them your full attention </a:t>
            </a:r>
          </a:p>
          <a:p>
            <a:pPr marL="114300" indent="0">
              <a:buFont typeface="Arial" pitchFamily="84" charset="0"/>
              <a:buNone/>
              <a:defRPr/>
            </a:pPr>
            <a:endParaRPr lang="en-US" sz="1800" dirty="0">
              <a:latin typeface="Californian FB" panose="0207040306080B030204" pitchFamily="18" charset="0"/>
            </a:endParaRPr>
          </a:p>
          <a:p>
            <a:pPr>
              <a:buFont typeface="Arial" pitchFamily="84" charset="0"/>
              <a:buChar char="•"/>
              <a:defRPr/>
            </a:pPr>
            <a:r>
              <a:rPr lang="en-US" sz="1800" b="1" dirty="0">
                <a:latin typeface="Californian FB" panose="0207040306080B030204" pitchFamily="18" charset="0"/>
              </a:rPr>
              <a:t>Offer hope</a:t>
            </a:r>
          </a:p>
          <a:p>
            <a:pPr lvl="1">
              <a:buFont typeface="Arial" pitchFamily="84" charset="0"/>
              <a:buChar char="•"/>
              <a:defRPr/>
            </a:pPr>
            <a:r>
              <a:rPr lang="en-US" sz="1800" dirty="0">
                <a:latin typeface="Californian FB" panose="0207040306080B030204" pitchFamily="18" charset="0"/>
              </a:rPr>
              <a:t>“I want to help you” or “I want you to live”</a:t>
            </a:r>
          </a:p>
          <a:p>
            <a:pPr lvl="1">
              <a:buFont typeface="Arial" pitchFamily="84" charset="0"/>
              <a:buChar char="•"/>
              <a:defRPr/>
            </a:pPr>
            <a:endParaRPr lang="en-US" sz="1800" dirty="0">
              <a:latin typeface="Californian FB" panose="0207040306080B030204" pitchFamily="18" charset="0"/>
            </a:endParaRPr>
          </a:p>
          <a:p>
            <a:pPr>
              <a:buFont typeface="Arial" pitchFamily="84" charset="0"/>
              <a:buChar char="•"/>
              <a:defRPr/>
            </a:pPr>
            <a:r>
              <a:rPr lang="en-US" sz="1800" b="1" dirty="0">
                <a:latin typeface="Californian FB" panose="0207040306080B030204" pitchFamily="18" charset="0"/>
              </a:rPr>
              <a:t>Ask</a:t>
            </a:r>
          </a:p>
          <a:p>
            <a:pPr lvl="1">
              <a:buFont typeface="Arial" pitchFamily="84" charset="0"/>
              <a:buChar char="•"/>
              <a:defRPr/>
            </a:pPr>
            <a:r>
              <a:rPr lang="en-US" sz="1800" dirty="0">
                <a:latin typeface="Californian FB" panose="0207040306080B030204" pitchFamily="18" charset="0"/>
              </a:rPr>
              <a:t>“Do you have a plan?”</a:t>
            </a:r>
          </a:p>
          <a:p>
            <a:pPr lvl="1">
              <a:buFont typeface="Arial" pitchFamily="84" charset="0"/>
              <a:buChar char="•"/>
              <a:defRPr/>
            </a:pPr>
            <a:r>
              <a:rPr lang="en-US" sz="1800" dirty="0">
                <a:latin typeface="Californian FB" panose="0207040306080B030204" pitchFamily="18" charset="0"/>
              </a:rPr>
              <a:t>“Do you have access to the means to carry out your plan?”</a:t>
            </a:r>
          </a:p>
          <a:p>
            <a:pPr lvl="1">
              <a:buFont typeface="Arial" pitchFamily="84" charset="0"/>
              <a:buChar char="•"/>
              <a:defRPr/>
            </a:pPr>
            <a:r>
              <a:rPr lang="en-US" sz="1800" dirty="0">
                <a:latin typeface="Californian FB" panose="0207040306080B030204" pitchFamily="18" charset="0"/>
              </a:rPr>
              <a:t>“How intent are you in ending your life?”</a:t>
            </a:r>
          </a:p>
          <a:p>
            <a:pPr marL="411163" lvl="1" indent="0">
              <a:buFont typeface="Arial" pitchFamily="84" charset="0"/>
              <a:buNone/>
              <a:defRPr/>
            </a:pPr>
            <a:endParaRPr lang="en-US" sz="1800" dirty="0">
              <a:latin typeface="Californian FB" panose="0207040306080B030204" pitchFamily="18" charset="0"/>
            </a:endParaRPr>
          </a:p>
          <a:p>
            <a:pPr>
              <a:buFont typeface="Arial" pitchFamily="84" charset="0"/>
              <a:buChar char="•"/>
              <a:defRPr/>
            </a:pPr>
            <a:r>
              <a:rPr lang="en-US" sz="1800" b="1" dirty="0">
                <a:latin typeface="Californian FB" panose="0207040306080B030204" pitchFamily="18" charset="0"/>
              </a:rPr>
              <a:t>Act</a:t>
            </a:r>
          </a:p>
          <a:p>
            <a:pPr lvl="1">
              <a:buFont typeface="Arial" pitchFamily="84" charset="0"/>
              <a:buChar char="•"/>
              <a:defRPr/>
            </a:pPr>
            <a:r>
              <a:rPr lang="en-US" sz="1800" dirty="0">
                <a:latin typeface="Californian FB" panose="0207040306080B030204" pitchFamily="18" charset="0"/>
              </a:rPr>
              <a:t>Do not leave the person alone!</a:t>
            </a:r>
          </a:p>
          <a:p>
            <a:pPr lvl="1">
              <a:buFont typeface="Arial" pitchFamily="84" charset="0"/>
              <a:buChar char="•"/>
              <a:defRPr/>
            </a:pPr>
            <a:r>
              <a:rPr lang="en-US" sz="1800" dirty="0">
                <a:latin typeface="Californian FB" panose="0207040306080B030204" pitchFamily="18" charset="0"/>
              </a:rPr>
              <a:t>Get others involved (SW, Counselor, 911, Crisis Response, Parents </a:t>
            </a:r>
            <a:r>
              <a:rPr lang="en-US" sz="1800" dirty="0" err="1">
                <a:latin typeface="Californian FB" panose="0207040306080B030204" pitchFamily="18" charset="0"/>
              </a:rPr>
              <a:t>etc</a:t>
            </a:r>
            <a:r>
              <a:rPr lang="en-US" sz="1800">
                <a:latin typeface="Californian FB" panose="0207040306080B030204" pitchFamily="18" charset="0"/>
              </a:rPr>
              <a:t>)</a:t>
            </a:r>
            <a:endParaRPr lang="en-US" sz="1800" dirty="0">
              <a:latin typeface="Californian FB" panose="0207040306080B030204" pitchFamily="18" charset="0"/>
            </a:endParaRPr>
          </a:p>
          <a:p>
            <a:pPr lvl="1">
              <a:buFont typeface="Arial" pitchFamily="84" charset="0"/>
              <a:buChar char="•"/>
              <a:defRPr/>
            </a:pPr>
            <a:r>
              <a:rPr lang="en-US" sz="1800" dirty="0">
                <a:latin typeface="Californian FB" panose="0207040306080B030204" pitchFamily="18" charset="0"/>
              </a:rPr>
              <a:t>Provide resources (crisis hotline, community resources)</a:t>
            </a:r>
          </a:p>
          <a:p>
            <a:pPr lvl="1">
              <a:buFont typeface="Arial" pitchFamily="84" charset="0"/>
              <a:buChar char="•"/>
              <a:defRPr/>
            </a:pPr>
            <a:endParaRPr lang="en-US" sz="1800" dirty="0"/>
          </a:p>
          <a:p>
            <a:pPr marL="411163" lvl="1" indent="0">
              <a:buFont typeface="Arial" pitchFamily="84" charset="0"/>
              <a:buNone/>
              <a:defRPr/>
            </a:pPr>
            <a:endParaRPr lang="en-US" dirty="0"/>
          </a:p>
          <a:p>
            <a:pPr marL="411163" lvl="1" indent="0">
              <a:buFont typeface="Arial" pitchFamily="8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KNOW THE RESOURCES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1800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National Suicide Prevention Hotline 	1-800-273-TALK(8255)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County Crisis Response Unit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Crisis Connection Minnesota 	612-379-3636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Suicide Awareness Voices of Education	 </a:t>
            </a:r>
            <a:r>
              <a:rPr lang="en-US" sz="18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  <a:hlinkClick r:id="rId3"/>
              </a:rPr>
              <a:t>www.SAVE.org</a:t>
            </a:r>
            <a:endParaRPr lang="en-US" sz="1800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Suicide Prevention Resource Center	 </a:t>
            </a:r>
            <a:r>
              <a:rPr lang="en-US" sz="18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  <a:hlinkClick r:id="rId4"/>
              </a:rPr>
              <a:t>www.SPRC.org</a:t>
            </a:r>
            <a:endParaRPr lang="en-US" sz="1800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American Association of Suicidology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The Trevor Project	 </a:t>
            </a:r>
            <a:r>
              <a:rPr lang="en-US" sz="18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  <a:hlinkClick r:id="rId5"/>
              </a:rPr>
              <a:t>www.thetrevorproject.org</a:t>
            </a:r>
            <a:endParaRPr lang="en-US" sz="1800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TXT4Life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Emergency Department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United Way – 211 </a:t>
            </a:r>
          </a:p>
        </p:txBody>
      </p:sp>
      <p:pic>
        <p:nvPicPr>
          <p:cNvPr id="1026" name="Picture 2" descr="C:\Users\VHAMINPawleJ1\Pictures\hotli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1088"/>
            <a:ext cx="1909986" cy="21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fornian FB" panose="0207040306080B030204" pitchFamily="18" charset="0"/>
              </a:rPr>
              <a:t>What is your experience with suicide?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3500" dirty="0">
                <a:solidFill>
                  <a:schemeClr val="accent5">
                    <a:lumMod val="75000"/>
                  </a:schemeClr>
                </a:solidFill>
                <a:latin typeface="Californian FB" panose="0207040306080B030204" pitchFamily="18" charset="0"/>
              </a:rPr>
              <a:t>Professional?</a:t>
            </a:r>
          </a:p>
          <a:p>
            <a:pPr marL="114300" indent="0" algn="ctr">
              <a:buNone/>
            </a:pPr>
            <a:r>
              <a:rPr lang="en-US" sz="3500" dirty="0">
                <a:solidFill>
                  <a:schemeClr val="accent5">
                    <a:lumMod val="75000"/>
                  </a:schemeClr>
                </a:solidFill>
                <a:latin typeface="Californian FB" panose="0207040306080B030204" pitchFamily="18" charset="0"/>
              </a:rPr>
              <a:t>Personal?</a:t>
            </a:r>
          </a:p>
          <a:p>
            <a:pPr marL="114300" indent="0" algn="ctr">
              <a:buNone/>
            </a:pPr>
            <a:r>
              <a:rPr lang="en-US" sz="3500" dirty="0">
                <a:solidFill>
                  <a:schemeClr val="accent5">
                    <a:lumMod val="75000"/>
                  </a:schemeClr>
                </a:solidFill>
                <a:latin typeface="Californian FB" panose="0207040306080B030204" pitchFamily="18" charset="0"/>
              </a:rPr>
              <a:t>Stigma?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6" name="Picture 2" descr="C:\Users\VHAMINPawleJ1\Pictures\suicide 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28575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7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fornian FB" panose="0207040306080B030204" pitchFamily="18" charset="0"/>
              </a:rPr>
              <a:t>Responding to suicide risk…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>
              <a:latin typeface="Californian FB" panose="0207040306080B030204" pitchFamily="18" charset="0"/>
            </a:endParaRPr>
          </a:p>
          <a:p>
            <a:r>
              <a:rPr lang="en-US" dirty="0">
                <a:latin typeface="Californian FB" panose="0207040306080B030204" pitchFamily="18" charset="0"/>
              </a:rPr>
              <a:t>Remove or secure lethal means</a:t>
            </a:r>
          </a:p>
          <a:p>
            <a:r>
              <a:rPr lang="en-US" dirty="0">
                <a:latin typeface="Californian FB" panose="0207040306080B030204" pitchFamily="18" charset="0"/>
              </a:rPr>
              <a:t>Get others involved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Staff – Family, etc. </a:t>
            </a:r>
          </a:p>
          <a:p>
            <a:r>
              <a:rPr lang="en-US" dirty="0">
                <a:latin typeface="Californian FB" panose="0207040306080B030204" pitchFamily="18" charset="0"/>
              </a:rPr>
              <a:t>Offer HOPE!</a:t>
            </a:r>
          </a:p>
          <a:p>
            <a:r>
              <a:rPr lang="en-US" dirty="0">
                <a:latin typeface="Californian FB" panose="0207040306080B030204" pitchFamily="18" charset="0"/>
              </a:rPr>
              <a:t>Safety Plan</a:t>
            </a:r>
          </a:p>
          <a:p>
            <a:r>
              <a:rPr lang="en-US" dirty="0">
                <a:latin typeface="Californian FB" panose="0207040306080B030204" pitchFamily="18" charset="0"/>
              </a:rPr>
              <a:t>Reinforce healthy coping skills</a:t>
            </a:r>
          </a:p>
          <a:p>
            <a:r>
              <a:rPr lang="en-US" dirty="0">
                <a:latin typeface="Californian FB" panose="0207040306080B030204" pitchFamily="18" charset="0"/>
              </a:rPr>
              <a:t>Stay connected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Check back in– continue to offer support </a:t>
            </a:r>
          </a:p>
          <a:p>
            <a:pPr marL="41116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61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http://www.plannet.ca/page2/files/our-work-ripple-image---small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/>
          <a:srcRect t="1080" b="1080"/>
          <a:stretch>
            <a:fillRect/>
          </a:stretch>
        </p:blipFill>
        <p:spPr>
          <a:xfrm>
            <a:off x="728663" y="1052736"/>
            <a:ext cx="7772400" cy="5229225"/>
          </a:xfrm>
        </p:spPr>
      </p:pic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981200" y="304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685800" y="263525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Californian FB" panose="0207040306080B030204" pitchFamily="18" charset="0"/>
              </a:rPr>
              <a:t>HOPE BEGINS WITH YOU!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614863" y="-93663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2661" y="685800"/>
            <a:ext cx="3459078" cy="5257800"/>
          </a:xfrm>
        </p:spPr>
      </p:pic>
      <p:sp>
        <p:nvSpPr>
          <p:cNvPr id="61441" name="Text Placeholder 2"/>
          <p:cNvSpPr>
            <a:spLocks noGrp="1"/>
          </p:cNvSpPr>
          <p:nvPr>
            <p:ph type="body" sz="half" idx="2"/>
          </p:nvPr>
        </p:nvSpPr>
        <p:spPr>
          <a:xfrm>
            <a:off x="768350" y="2133600"/>
            <a:ext cx="2355850" cy="27352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47534C"/>
              </a:solidFill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47534C"/>
              </a:solidFill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90000"/>
              </a:lnSpc>
            </a:pPr>
            <a:endParaRPr lang="en-US" sz="1800" b="1" dirty="0">
              <a:solidFill>
                <a:srgbClr val="47534C"/>
              </a:solidFill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90000"/>
              </a:lnSpc>
            </a:pPr>
            <a:r>
              <a:rPr lang="en-US" sz="1700" b="1" dirty="0">
                <a:solidFill>
                  <a:srgbClr val="47534C"/>
                </a:solidFill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Julia Pawlenty, LICSW</a:t>
            </a:r>
          </a:p>
          <a:p>
            <a:pPr algn="ctr">
              <a:lnSpc>
                <a:spcPct val="90000"/>
              </a:lnSpc>
            </a:pPr>
            <a:endParaRPr lang="en-US" sz="1800" b="1" dirty="0">
              <a:solidFill>
                <a:srgbClr val="47534C"/>
              </a:solidFill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90000"/>
              </a:lnSpc>
            </a:pPr>
            <a:r>
              <a:rPr lang="en-US" sz="1800" b="1" dirty="0">
                <a:solidFill>
                  <a:srgbClr val="47534C"/>
                </a:solidFill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612-467-2742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47534C"/>
              </a:solidFill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47534C"/>
              </a:solidFill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47534C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350" y="1733550"/>
            <a:ext cx="2298700" cy="400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b="1" dirty="0">
                <a:latin typeface="Californian FB" panose="0207040306080B030204" pitchFamily="18" charset="0"/>
              </a:rPr>
              <a:t>Thank you!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/>
            <a:r>
              <a:rPr lang="en-US" sz="28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Suicide in the United States</a:t>
            </a:r>
          </a:p>
          <a:p>
            <a:pPr marL="114300" indent="0"/>
            <a:r>
              <a:rPr lang="en-US" sz="28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Suicide in MN</a:t>
            </a:r>
          </a:p>
          <a:p>
            <a:pPr marL="114300" indent="0"/>
            <a:r>
              <a:rPr lang="en-US" sz="28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Population specifics </a:t>
            </a:r>
          </a:p>
          <a:p>
            <a:pPr marL="114300" indent="0"/>
            <a:r>
              <a:rPr lang="en-US" sz="28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Learn the risk factors, warning signs, protective factors</a:t>
            </a:r>
          </a:p>
          <a:p>
            <a:pPr marL="114300" indent="0"/>
            <a:r>
              <a:rPr lang="en-US" sz="28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How to ask the question</a:t>
            </a:r>
          </a:p>
          <a:p>
            <a:pPr marL="114300" indent="0"/>
            <a:r>
              <a:rPr lang="en-US" sz="28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fornian FB" panose="0207040306080B030204" pitchFamily="18" charset="0"/>
              </a:rPr>
              <a:t>Suicide: world health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en-US" b="1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 marL="114300" indent="0" algn="ctr">
              <a:buNone/>
            </a:pPr>
            <a:r>
              <a:rPr lang="en-US" b="1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804,000 deaths from suicide occurred worldwide in 2012</a:t>
            </a:r>
          </a:p>
          <a:p>
            <a:pPr marL="114300" indent="0" algn="ctr">
              <a:buNone/>
            </a:pPr>
            <a:endParaRPr lang="en-US" b="1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 marL="114300" indent="0" algn="ctr">
              <a:buNone/>
            </a:pPr>
            <a:r>
              <a:rPr lang="en-US" b="1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More than 42,000 US deaths from suicide each year</a:t>
            </a:r>
          </a:p>
          <a:p>
            <a:pPr marL="114300" indent="0" algn="ctr">
              <a:buNone/>
            </a:pPr>
            <a:endParaRPr lang="en-US" sz="3200" b="1" u="sng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 marL="114300" indent="0" algn="ctr">
              <a:buNone/>
            </a:pPr>
            <a:endParaRPr lang="en-US" sz="3200" b="1" u="sng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50276"/>
            <a:ext cx="2506960" cy="192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2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>
                <a:latin typeface="Californian FB" panose="0207040306080B030204" pitchFamily="18" charset="0"/>
                <a:ea typeface="ＭＳ Ｐゴシック" charset="-128"/>
              </a:rPr>
              <a:t>SUICIDE: WORLD HEALTH CRISIS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73563"/>
          </a:xfrm>
        </p:spPr>
        <p:txBody>
          <a:bodyPr/>
          <a:lstStyle/>
          <a:p>
            <a:pPr marL="114300" indent="0"/>
            <a:endParaRPr lang="en-US" dirty="0">
              <a:latin typeface="Gill Sans MT" panose="020B0502020104020203" pitchFamily="34" charset="0"/>
              <a:ea typeface="ＭＳ Ｐゴシック" charset="-128"/>
              <a:cs typeface="ＭＳ Ｐゴシック" charset="-128"/>
            </a:endParaRPr>
          </a:p>
          <a:p>
            <a:pPr marL="114300" indent="0"/>
            <a:r>
              <a:rPr lang="en-US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Every approx. 13 minutes, someone dies by suicide </a:t>
            </a:r>
          </a:p>
          <a:p>
            <a:pPr marL="114300" indent="0">
              <a:buNone/>
            </a:pPr>
            <a:endParaRPr lang="en-US" sz="1000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 marL="114300" indent="0"/>
            <a:r>
              <a:rPr lang="en-US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 An estimated one million people attempt suicide each year</a:t>
            </a:r>
          </a:p>
          <a:p>
            <a:pPr marL="411163" lvl="1" indent="0"/>
            <a:r>
              <a:rPr lang="en-US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One attempt every 35 seconds </a:t>
            </a:r>
          </a:p>
          <a:p>
            <a:pPr marL="114300" indent="0"/>
            <a:endParaRPr lang="en-US" sz="200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 marL="114300" indent="0">
              <a:buNone/>
            </a:pPr>
            <a:endParaRPr lang="en-US" sz="1000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 marL="114300" indent="0"/>
            <a:r>
              <a:rPr lang="en-US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Suicide is the 10th leading cause of death in the U.S. </a:t>
            </a:r>
          </a:p>
        </p:txBody>
      </p:sp>
      <p:pic>
        <p:nvPicPr>
          <p:cNvPr id="1028" name="Picture 4" descr="http://www.oursideofsuicide.com/wp-content/uploads/2013/06/clock-940x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76" y="4581128"/>
            <a:ext cx="3744416" cy="188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1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SUICIDE: WORLD HEALTH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11163" lvl="1" indent="0">
              <a:lnSpc>
                <a:spcPct val="90000"/>
              </a:lnSpc>
              <a:buNone/>
            </a:pPr>
            <a:endParaRPr lang="en-US" sz="1700" dirty="0">
              <a:latin typeface="Californian FB" panose="0207040306080B030204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Ethnic groups – of every 100,000 people in each ethic group, the following number died by suicide</a:t>
            </a:r>
            <a:endParaRPr lang="en-US" sz="1700" dirty="0">
              <a:latin typeface="Californian FB" panose="0207040306080B030204" pitchFamily="18" charset="0"/>
              <a:cs typeface="ＭＳ Ｐゴシック" charset="-128"/>
            </a:endParaRPr>
          </a:p>
          <a:p>
            <a:pPr lvl="1">
              <a:lnSpc>
                <a:spcPct val="90000"/>
              </a:lnSpc>
            </a:pPr>
            <a:endParaRPr lang="en-US" sz="1300" b="1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  <a:buClr>
                <a:srgbClr val="93A299"/>
              </a:buClr>
              <a:buNone/>
            </a:pPr>
            <a:r>
              <a:rPr lang="en-US" sz="1700" b="1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		</a:t>
            </a:r>
          </a:p>
          <a:p>
            <a:pPr>
              <a:lnSpc>
                <a:spcPct val="90000"/>
              </a:lnSpc>
              <a:buClr>
                <a:srgbClr val="93A299"/>
              </a:buClr>
              <a:buNone/>
            </a:pPr>
            <a:r>
              <a:rPr lang="en-US" sz="1700" b="1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	</a:t>
            </a:r>
            <a:r>
              <a:rPr lang="en-US" sz="17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White males-25.8 per 100,000</a:t>
            </a:r>
          </a:p>
          <a:p>
            <a:pPr>
              <a:lnSpc>
                <a:spcPct val="90000"/>
              </a:lnSpc>
              <a:buClr>
                <a:srgbClr val="93A299"/>
              </a:buClr>
              <a:buNone/>
            </a:pPr>
            <a:r>
              <a:rPr lang="en-US" sz="17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	</a:t>
            </a:r>
            <a:r>
              <a:rPr lang="en-US" sz="1700" dirty="0">
                <a:latin typeface="Californian FB" panose="0207040306080B030204" pitchFamily="18" charset="0"/>
              </a:rPr>
              <a:t>Native Americans-16.39 per 100,000 </a:t>
            </a:r>
          </a:p>
          <a:p>
            <a:pPr>
              <a:lnSpc>
                <a:spcPct val="90000"/>
              </a:lnSpc>
              <a:buClr>
                <a:srgbClr val="93A299"/>
              </a:buClr>
              <a:buNone/>
            </a:pPr>
            <a:r>
              <a:rPr lang="en-US" sz="1700" dirty="0">
                <a:latin typeface="Californian FB" panose="0207040306080B030204" pitchFamily="18" charset="0"/>
              </a:rPr>
              <a:t>	Hispanics-10.98 per 100,000</a:t>
            </a:r>
          </a:p>
          <a:p>
            <a:pPr>
              <a:lnSpc>
                <a:spcPct val="90000"/>
              </a:lnSpc>
              <a:buClr>
                <a:srgbClr val="93A299"/>
              </a:buClr>
              <a:buNone/>
            </a:pPr>
            <a:r>
              <a:rPr lang="en-US" sz="17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	</a:t>
            </a:r>
            <a:r>
              <a:rPr lang="en-US" sz="1700" dirty="0">
                <a:latin typeface="Californian FB" panose="0207040306080B030204" pitchFamily="18" charset="0"/>
              </a:rPr>
              <a:t>Black males-9.64 per 100,000</a:t>
            </a:r>
          </a:p>
          <a:p>
            <a:pPr marL="342900" lvl="1">
              <a:lnSpc>
                <a:spcPct val="90000"/>
              </a:lnSpc>
              <a:buClr>
                <a:srgbClr val="93A299"/>
              </a:buClr>
              <a:buNone/>
            </a:pPr>
            <a:r>
              <a:rPr lang="en-US" sz="1700" dirty="0">
                <a:latin typeface="Californian FB" panose="0207040306080B030204" pitchFamily="18" charset="0"/>
              </a:rPr>
              <a:t>	Asian/Pacific Islander-8.74per 100,000</a:t>
            </a:r>
          </a:p>
          <a:p>
            <a:pPr marL="342900" lvl="1">
              <a:lnSpc>
                <a:spcPct val="90000"/>
              </a:lnSpc>
              <a:buClr>
                <a:srgbClr val="93A299"/>
              </a:buClr>
              <a:buNone/>
            </a:pPr>
            <a:r>
              <a:rPr lang="en-US" sz="17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	</a:t>
            </a:r>
            <a:r>
              <a:rPr lang="en-US" sz="1500" dirty="0">
                <a:latin typeface="Georgia" panose="02040502050405020303" pitchFamily="18" charset="0"/>
              </a:rPr>
              <a:t>		</a:t>
            </a:r>
          </a:p>
          <a:p>
            <a:pPr lvl="1">
              <a:lnSpc>
                <a:spcPct val="90000"/>
              </a:lnSpc>
              <a:buClr>
                <a:srgbClr val="CF543F"/>
              </a:buClr>
              <a:buNone/>
            </a:pPr>
            <a:r>
              <a:rPr lang="en-US" sz="1500" dirty="0">
                <a:latin typeface="Georgia" panose="02040502050405020303" pitchFamily="18" charset="0"/>
              </a:rPr>
              <a:t>   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2000" dirty="0">
              <a:latin typeface="Californian FB" panose="0207040306080B030204" pitchFamily="18" charset="0"/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Gender disparities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fornian FB" panose="0207040306080B030204" pitchFamily="18" charset="0"/>
              </a:rPr>
              <a:t>Women attempt suicide 3 times more than men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fornian FB" panose="0207040306080B030204" pitchFamily="18" charset="0"/>
              </a:rPr>
              <a:t>Men complete suicide almost four times that of women</a:t>
            </a:r>
          </a:p>
          <a:p>
            <a:pPr marL="114300" indent="0">
              <a:buNone/>
            </a:pPr>
            <a:endParaRPr lang="en-US" sz="2000" dirty="0">
              <a:latin typeface="Californian FB" panose="0207040306080B030204" pitchFamily="18" charset="0"/>
            </a:endParaRPr>
          </a:p>
          <a:p>
            <a:r>
              <a:rPr lang="en-US" sz="2000" dirty="0">
                <a:latin typeface="Californian FB" panose="0207040306080B030204" pitchFamily="18" charset="0"/>
              </a:rPr>
              <a:t>Methods</a:t>
            </a:r>
          </a:p>
          <a:p>
            <a:pPr lvl="1"/>
            <a:r>
              <a:rPr lang="en-US" sz="2000" dirty="0">
                <a:latin typeface="Californian FB" panose="0207040306080B030204" pitchFamily="18" charset="0"/>
              </a:rPr>
              <a:t>Firearms 51%</a:t>
            </a:r>
          </a:p>
          <a:p>
            <a:pPr lvl="1"/>
            <a:r>
              <a:rPr lang="en-US" sz="2000" dirty="0">
                <a:latin typeface="Californian FB" panose="0207040306080B030204" pitchFamily="18" charset="0"/>
              </a:rPr>
              <a:t>Suffocation/Hanging 24%</a:t>
            </a:r>
          </a:p>
          <a:p>
            <a:pPr lvl="1"/>
            <a:r>
              <a:rPr lang="en-US" sz="2000" dirty="0">
                <a:latin typeface="Californian FB" panose="0207040306080B030204" pitchFamily="18" charset="0"/>
              </a:rPr>
              <a:t>Poisoning 16%</a:t>
            </a:r>
          </a:p>
          <a:p>
            <a:pPr lvl="1"/>
            <a:r>
              <a:rPr lang="en-US" sz="2000" dirty="0">
                <a:latin typeface="Californian FB" panose="0207040306080B030204" pitchFamily="18" charset="0"/>
              </a:rPr>
              <a:t>Cutting 2%</a:t>
            </a:r>
          </a:p>
          <a:p>
            <a:pPr lvl="1"/>
            <a:r>
              <a:rPr lang="en-US" sz="2000" dirty="0">
                <a:latin typeface="Californian FB" panose="0207040306080B030204" pitchFamily="18" charset="0"/>
              </a:rPr>
              <a:t>Drowning 1%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3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SUICIDE IN MINNESOTA</a:t>
            </a:r>
          </a:p>
        </p:txBody>
      </p:sp>
      <p:sp>
        <p:nvSpPr>
          <p:cNvPr id="2457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In 2015, 730 people died by suicide</a:t>
            </a:r>
          </a:p>
          <a:p>
            <a:r>
              <a:rPr lang="en-US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Suicide is the 9</a:t>
            </a:r>
            <a:r>
              <a:rPr lang="en-US" baseline="30000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th</a:t>
            </a:r>
            <a:r>
              <a:rPr lang="en-US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 leading cause of death in MN</a:t>
            </a:r>
          </a:p>
          <a:p>
            <a:r>
              <a:rPr lang="en-US" dirty="0">
                <a:latin typeface="Californian FB" panose="0207040306080B030204" pitchFamily="18" charset="0"/>
                <a:ea typeface="ＭＳ Ｐゴシック" charset="-128"/>
                <a:cs typeface="ＭＳ Ｐゴシック" charset="-128"/>
              </a:rPr>
              <a:t>One person dies by suicide every 12 hours in MN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51916"/>
            <a:ext cx="3240360" cy="34574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Suicide among pre-adolescents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>
                <a:latin typeface="Californian FB" panose="0207040306080B030204" pitchFamily="18" charset="0"/>
              </a:rPr>
              <a:t>What we know… 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Pre-adolescents lack abstract thinking skills – finality of death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Young children are inherently impulsive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Lack of cognitive skills to realize the fleetingness of many of their troubles (APA, 2010)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Pre-adolescents have a murky understanding of death</a:t>
            </a:r>
          </a:p>
          <a:p>
            <a:pPr lvl="1"/>
            <a:endParaRPr lang="en-US" dirty="0">
              <a:latin typeface="Californian FB" panose="0207040306080B030204" pitchFamily="18" charset="0"/>
            </a:endParaRPr>
          </a:p>
          <a:p>
            <a:pPr marL="114300" indent="0">
              <a:buNone/>
            </a:pPr>
            <a:r>
              <a:rPr lang="en-US" dirty="0">
                <a:latin typeface="Californian FB" panose="0207040306080B030204" pitchFamily="18" charset="0"/>
              </a:rPr>
              <a:t>Suicide among children is RARE… 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Less than 2 out of every one million children ages 5-11 will die by suicide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The rate among adolescents ages 12-17 is approx. 52 per million</a:t>
            </a:r>
          </a:p>
          <a:p>
            <a:pPr lvl="1"/>
            <a:r>
              <a:rPr lang="en-US" dirty="0" err="1">
                <a:latin typeface="Californian FB" panose="0207040306080B030204" pitchFamily="18" charset="0"/>
              </a:rPr>
              <a:t>Approx</a:t>
            </a:r>
            <a:r>
              <a:rPr lang="en-US" dirty="0">
                <a:latin typeface="Californian FB" panose="0207040306080B030204" pitchFamily="18" charset="0"/>
              </a:rPr>
              <a:t> 33 children under age 12 kill themselves each year in the US. (Bridge et al., 2015)</a:t>
            </a:r>
          </a:p>
          <a:p>
            <a:pPr lvl="1"/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41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7121</TotalTime>
  <Words>1728</Words>
  <Application>Microsoft Macintosh PowerPoint</Application>
  <PresentationFormat>On-screen Show (4:3)</PresentationFormat>
  <Paragraphs>329</Paragraphs>
  <Slides>32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Apothecary</vt:lpstr>
      <vt:lpstr>Suicide Prevention: education and awareness</vt:lpstr>
      <vt:lpstr>Why talk about suicide?</vt:lpstr>
      <vt:lpstr>What is your experience with suicide?</vt:lpstr>
      <vt:lpstr>Objectives</vt:lpstr>
      <vt:lpstr>Suicide: world health crisis</vt:lpstr>
      <vt:lpstr>SUICIDE: WORLD HEALTH CRISIS</vt:lpstr>
      <vt:lpstr>SUICIDE: WORLD HEALTH CRISIS</vt:lpstr>
      <vt:lpstr>SUICIDE IN MINNESOTA</vt:lpstr>
      <vt:lpstr>Suicide among pre-adolescents</vt:lpstr>
      <vt:lpstr>Suicide among pre-adolescents</vt:lpstr>
      <vt:lpstr>Suicide among pre-adolescents </vt:lpstr>
      <vt:lpstr>SUICIDE AMONG YOUNG PEOPLE</vt:lpstr>
      <vt:lpstr>Suicide among LGBTQ population</vt:lpstr>
      <vt:lpstr>Risk factors</vt:lpstr>
      <vt:lpstr>Risk factors</vt:lpstr>
      <vt:lpstr>Risk Factors</vt:lpstr>
      <vt:lpstr>Warning signs</vt:lpstr>
      <vt:lpstr>Signs that require immediate action &amp; safety measures….</vt:lpstr>
      <vt:lpstr>other warning signs</vt:lpstr>
      <vt:lpstr>VERBAL CUES</vt:lpstr>
      <vt:lpstr>Protective factors</vt:lpstr>
      <vt:lpstr>PROTECTIVE FACTORS</vt:lpstr>
      <vt:lpstr>You are concerned someone is at risk for suicide…</vt:lpstr>
      <vt:lpstr>CONSIDER THE FOLLOWING WHEN TALKING WITH SOMEONE AT RISK FOR SUICIDE…</vt:lpstr>
      <vt:lpstr>Asking the question… indirect/direct</vt:lpstr>
      <vt:lpstr>How Not to ask the question… </vt:lpstr>
      <vt:lpstr>What if they say no?</vt:lpstr>
      <vt:lpstr>What if they say yes?</vt:lpstr>
      <vt:lpstr>KNOW THE RESOURCES</vt:lpstr>
      <vt:lpstr>Responding to suicide risk…</vt:lpstr>
      <vt:lpstr>PowerPoint Presentation</vt:lpstr>
      <vt:lpstr>Thank you!</vt:lpstr>
    </vt:vector>
  </TitlesOfParts>
  <Company>Veteran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Suicide awareness and prevention</dc:title>
  <dc:creator>Pawlenty, Julia L.</dc:creator>
  <cp:lastModifiedBy>Karla Wells</cp:lastModifiedBy>
  <cp:revision>314</cp:revision>
  <cp:lastPrinted>2018-01-12T19:23:45Z</cp:lastPrinted>
  <dcterms:created xsi:type="dcterms:W3CDTF">2014-05-13T17:15:27Z</dcterms:created>
  <dcterms:modified xsi:type="dcterms:W3CDTF">2018-01-17T16:57:05Z</dcterms:modified>
</cp:coreProperties>
</file>